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73" r:id="rId3"/>
    <p:sldId id="262" r:id="rId4"/>
    <p:sldId id="274" r:id="rId5"/>
    <p:sldId id="264" r:id="rId6"/>
    <p:sldId id="270" r:id="rId7"/>
    <p:sldId id="271" r:id="rId8"/>
    <p:sldId id="266" r:id="rId9"/>
    <p:sldId id="272" r:id="rId10"/>
    <p:sldId id="258" r:id="rId11"/>
    <p:sldId id="265" r:id="rId12"/>
    <p:sldId id="263" r:id="rId13"/>
    <p:sldId id="259" r:id="rId14"/>
    <p:sldId id="267" r:id="rId15"/>
    <p:sldId id="268" r:id="rId16"/>
    <p:sldId id="260"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94660"/>
  </p:normalViewPr>
  <p:slideViewPr>
    <p:cSldViewPr>
      <p:cViewPr>
        <p:scale>
          <a:sx n="107" d="100"/>
          <a:sy n="107" d="100"/>
        </p:scale>
        <p:origin x="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F5E868E-2273-4E8A-A0CE-B426A41250B4}" type="datetimeFigureOut">
              <a:rPr kumimoji="1" lang="ja-JP" altLang="en-US" smtClean="0"/>
              <a:t>2013/9/4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79576D1-C98C-46EC-AB9C-FE32F676B4C5}" type="slidenum">
              <a:rPr kumimoji="1" lang="ja-JP" altLang="en-US" smtClean="0"/>
              <a:t>‹#›</a:t>
            </a:fld>
            <a:endParaRPr kumimoji="1" lang="ja-JP" altLang="en-US"/>
          </a:p>
        </p:txBody>
      </p:sp>
    </p:spTree>
    <p:extLst>
      <p:ext uri="{BB962C8B-B14F-4D97-AF65-F5344CB8AC3E}">
        <p14:creationId xmlns:p14="http://schemas.microsoft.com/office/powerpoint/2010/main" val="3590359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1</a:t>
            </a:fld>
            <a:endParaRPr kumimoji="1" lang="ja-JP" altLang="en-US"/>
          </a:p>
        </p:txBody>
      </p:sp>
    </p:spTree>
    <p:extLst>
      <p:ext uri="{BB962C8B-B14F-4D97-AF65-F5344CB8AC3E}">
        <p14:creationId xmlns:p14="http://schemas.microsoft.com/office/powerpoint/2010/main" val="356211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2</a:t>
            </a:fld>
            <a:endParaRPr kumimoji="1" lang="ja-JP" altLang="en-US"/>
          </a:p>
        </p:txBody>
      </p:sp>
    </p:spTree>
    <p:extLst>
      <p:ext uri="{BB962C8B-B14F-4D97-AF65-F5344CB8AC3E}">
        <p14:creationId xmlns:p14="http://schemas.microsoft.com/office/powerpoint/2010/main" val="151508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ち</a:t>
            </a:r>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4</a:t>
            </a:fld>
            <a:endParaRPr kumimoji="1" lang="ja-JP" altLang="en-US"/>
          </a:p>
        </p:txBody>
      </p:sp>
    </p:spTree>
    <p:extLst>
      <p:ext uri="{BB962C8B-B14F-4D97-AF65-F5344CB8AC3E}">
        <p14:creationId xmlns:p14="http://schemas.microsoft.com/office/powerpoint/2010/main" val="21829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8</a:t>
            </a:fld>
            <a:endParaRPr kumimoji="1" lang="ja-JP" altLang="en-US"/>
          </a:p>
        </p:txBody>
      </p:sp>
    </p:spTree>
    <p:extLst>
      <p:ext uri="{BB962C8B-B14F-4D97-AF65-F5344CB8AC3E}">
        <p14:creationId xmlns:p14="http://schemas.microsoft.com/office/powerpoint/2010/main" val="30426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12</a:t>
            </a:fld>
            <a:endParaRPr kumimoji="1" lang="ja-JP" altLang="en-US"/>
          </a:p>
        </p:txBody>
      </p:sp>
    </p:spTree>
    <p:extLst>
      <p:ext uri="{BB962C8B-B14F-4D97-AF65-F5344CB8AC3E}">
        <p14:creationId xmlns:p14="http://schemas.microsoft.com/office/powerpoint/2010/main" val="205663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５か年計画前計画が今年度いっぱいで終了。</a:t>
            </a:r>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13</a:t>
            </a:fld>
            <a:endParaRPr kumimoji="1" lang="ja-JP" altLang="en-US"/>
          </a:p>
        </p:txBody>
      </p:sp>
    </p:spTree>
    <p:extLst>
      <p:ext uri="{BB962C8B-B14F-4D97-AF65-F5344CB8AC3E}">
        <p14:creationId xmlns:p14="http://schemas.microsoft.com/office/powerpoint/2010/main" val="357236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14</a:t>
            </a:fld>
            <a:endParaRPr kumimoji="1" lang="ja-JP" altLang="en-US"/>
          </a:p>
        </p:txBody>
      </p:sp>
    </p:spTree>
    <p:extLst>
      <p:ext uri="{BB962C8B-B14F-4D97-AF65-F5344CB8AC3E}">
        <p14:creationId xmlns:p14="http://schemas.microsoft.com/office/powerpoint/2010/main" val="146562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「地域福祉活動計画」に巻き込むこと。実施主体として。評価の担い手として。→エンパワメント</a:t>
            </a:r>
          </a:p>
          <a:p>
            <a:r>
              <a:rPr kumimoji="1" lang="ja-JP" altLang="en-US" dirty="0" smtClean="0"/>
              <a:t>断酒会や家族会（保健所）介護者の家族会があることを知ってはいるが</a:t>
            </a:r>
            <a:r>
              <a:rPr kumimoji="1" lang="en-US" altLang="ja-JP" dirty="0" smtClean="0"/>
              <a:t>…</a:t>
            </a:r>
            <a:r>
              <a:rPr kumimoji="1" lang="ja-JP" altLang="en-US" dirty="0" smtClean="0"/>
              <a:t>関わりがない団体もいっぱい</a:t>
            </a:r>
            <a:endParaRPr kumimoji="1" lang="en-US" altLang="ja-JP" dirty="0" smtClean="0"/>
          </a:p>
          <a:p>
            <a:r>
              <a:rPr kumimoji="1" lang="ja-JP" altLang="en-US" dirty="0" smtClean="0"/>
              <a:t>今回そういう希薄な団体にも声を掛けている。どんどんやっていきたい。</a:t>
            </a:r>
          </a:p>
          <a:p>
            <a:r>
              <a:rPr kumimoji="1" lang="ja-JP" altLang="en-US" dirty="0" smtClean="0"/>
              <a:t>助成状況。それで離れてるとこ、活動の終わりを知る</a:t>
            </a:r>
            <a:endParaRPr kumimoji="1" lang="en-US" altLang="ja-JP" dirty="0" smtClean="0"/>
          </a:p>
          <a:p>
            <a:r>
              <a:rPr kumimoji="1" lang="ja-JP" altLang="en-US" smtClean="0"/>
              <a:t>打ち返されないと、意味がない、離れテクノでは？</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79576D1-C98C-46EC-AB9C-FE32F676B4C5}" type="slidenum">
              <a:rPr kumimoji="1" lang="ja-JP" altLang="en-US" smtClean="0"/>
              <a:t>15</a:t>
            </a:fld>
            <a:endParaRPr kumimoji="1" lang="ja-JP" altLang="en-US"/>
          </a:p>
        </p:txBody>
      </p:sp>
    </p:spTree>
    <p:extLst>
      <p:ext uri="{BB962C8B-B14F-4D97-AF65-F5344CB8AC3E}">
        <p14:creationId xmlns:p14="http://schemas.microsoft.com/office/powerpoint/2010/main" val="31256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E8591E-2106-472C-AE72-197B4F265517}" type="datetimeFigureOut">
              <a:rPr kumimoji="1" lang="ja-JP" altLang="en-US" smtClean="0"/>
              <a:t>2013/9/4</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0E0CA150-6D19-4FCB-9221-8A67FC4B6D0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CA150-6D19-4FCB-9221-8A67FC4B6D0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13E8591E-2106-472C-AE72-197B4F265517}" type="datetimeFigureOut">
              <a:rPr kumimoji="1" lang="ja-JP" altLang="en-US" smtClean="0"/>
              <a:t>2013/9/4</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0E0CA150-6D19-4FCB-9221-8A67FC4B6D0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0E0CA150-6D19-4FCB-9221-8A67FC4B6D0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E0CA150-6D19-4FCB-9221-8A67FC4B6D0C}"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13E8591E-2106-472C-AE72-197B4F265517}" type="datetimeFigureOut">
              <a:rPr kumimoji="1" lang="ja-JP" altLang="en-US" smtClean="0"/>
              <a:t>2013/9/4</a:t>
            </a:fld>
            <a:endParaRPr kumimoji="1" lang="ja-JP" altLang="en-US"/>
          </a:p>
        </p:txBody>
      </p:sp>
      <p:sp>
        <p:nvSpPr>
          <p:cNvPr id="10" name="スライド番号プレースホルダー 9"/>
          <p:cNvSpPr>
            <a:spLocks noGrp="1"/>
          </p:cNvSpPr>
          <p:nvPr>
            <p:ph type="sldNum" sz="quarter" idx="16"/>
          </p:nvPr>
        </p:nvSpPr>
        <p:spPr/>
        <p:txBody>
          <a:bodyPr rtlCol="0"/>
          <a:lstStyle/>
          <a:p>
            <a:fld id="{0E0CA150-6D19-4FCB-9221-8A67FC4B6D0C}"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13E8591E-2106-472C-AE72-197B4F265517}" type="datetimeFigureOut">
              <a:rPr kumimoji="1" lang="ja-JP" altLang="en-US" smtClean="0"/>
              <a:t>2013/9/4</a:t>
            </a:fld>
            <a:endParaRPr kumimoji="1" lang="ja-JP" altLang="en-US"/>
          </a:p>
        </p:txBody>
      </p:sp>
      <p:sp>
        <p:nvSpPr>
          <p:cNvPr id="12" name="スライド番号プレースホルダー 11"/>
          <p:cNvSpPr>
            <a:spLocks noGrp="1"/>
          </p:cNvSpPr>
          <p:nvPr>
            <p:ph type="sldNum" sz="quarter" idx="16"/>
          </p:nvPr>
        </p:nvSpPr>
        <p:spPr/>
        <p:txBody>
          <a:bodyPr rtlCol="0"/>
          <a:lstStyle/>
          <a:p>
            <a:fld id="{0E0CA150-6D19-4FCB-9221-8A67FC4B6D0C}"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0E0CA150-6D19-4FCB-9221-8A67FC4B6D0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0E0CA150-6D19-4FCB-9221-8A67FC4B6D0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3E8591E-2106-472C-AE72-197B4F265517}" type="datetimeFigureOut">
              <a:rPr kumimoji="1" lang="ja-JP" altLang="en-US" smtClean="0"/>
              <a:t>2013/9/4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0E0CA150-6D19-4FCB-9221-8A67FC4B6D0C}"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13E8591E-2106-472C-AE72-197B4F265517}" type="datetimeFigureOut">
              <a:rPr kumimoji="1" lang="ja-JP" altLang="en-US" smtClean="0"/>
              <a:t>2013/9/4</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0E0CA150-6D19-4FCB-9221-8A67FC4B6D0C}"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3E8591E-2106-472C-AE72-197B4F265517}" type="datetimeFigureOut">
              <a:rPr kumimoji="1" lang="ja-JP" altLang="en-US" smtClean="0"/>
              <a:t>2013/9/4</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E0CA150-6D19-4FCB-9221-8A67FC4B6D0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三浦市社協における</a:t>
            </a:r>
            <a:r>
              <a:rPr kumimoji="1" lang="en-US" altLang="ja-JP" dirty="0" smtClean="0"/>
              <a:t/>
            </a:r>
            <a:br>
              <a:rPr kumimoji="1" lang="en-US" altLang="ja-JP" dirty="0" smtClean="0"/>
            </a:br>
            <a:r>
              <a:rPr kumimoji="1" lang="ja-JP" altLang="en-US" dirty="0" smtClean="0"/>
              <a:t>当事者支援</a:t>
            </a:r>
            <a:endParaRPr kumimoji="1" lang="ja-JP" altLang="en-US" dirty="0"/>
          </a:p>
        </p:txBody>
      </p:sp>
      <p:sp>
        <p:nvSpPr>
          <p:cNvPr id="3" name="サブタイトル 2"/>
          <p:cNvSpPr>
            <a:spLocks noGrp="1"/>
          </p:cNvSpPr>
          <p:nvPr>
            <p:ph type="subTitle" idx="1"/>
          </p:nvPr>
        </p:nvSpPr>
        <p:spPr/>
        <p:txBody>
          <a:bodyPr>
            <a:normAutofit fontScale="77500" lnSpcReduction="20000"/>
          </a:bodyPr>
          <a:lstStyle/>
          <a:p>
            <a:r>
              <a:rPr lang="ja-JP" altLang="en-US" dirty="0"/>
              <a:t>三浦市社会福祉協議会</a:t>
            </a:r>
            <a:endParaRPr kumimoji="1" lang="en-US" altLang="ja-JP" dirty="0" smtClean="0"/>
          </a:p>
          <a:p>
            <a:r>
              <a:rPr kumimoji="1" lang="ja-JP" altLang="en-US" dirty="0" smtClean="0"/>
              <a:t>地域福祉課</a:t>
            </a:r>
            <a:r>
              <a:rPr lang="ja-JP" altLang="en-US" dirty="0" smtClean="0"/>
              <a:t>主事　</a:t>
            </a:r>
            <a:r>
              <a:rPr kumimoji="1" lang="ja-JP" altLang="en-US" dirty="0" smtClean="0"/>
              <a:t>ボランティアセンター担当　</a:t>
            </a:r>
            <a:r>
              <a:rPr lang="ja-JP" altLang="en-US" dirty="0" smtClean="0"/>
              <a:t>杉崎</a:t>
            </a:r>
            <a:r>
              <a:rPr lang="ja-JP" altLang="en-US" dirty="0"/>
              <a:t>悠子</a:t>
            </a:r>
            <a:endParaRPr kumimoji="1" lang="ja-JP" altLang="en-US" dirty="0"/>
          </a:p>
        </p:txBody>
      </p:sp>
    </p:spTree>
    <p:extLst>
      <p:ext uri="{BB962C8B-B14F-4D97-AF65-F5344CB8AC3E}">
        <p14:creationId xmlns:p14="http://schemas.microsoft.com/office/powerpoint/2010/main" val="354259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肢体不自由児入浴サービス</a:t>
            </a:r>
            <a:endParaRPr kumimoji="1" lang="ja-JP" altLang="en-US" dirty="0"/>
          </a:p>
        </p:txBody>
      </p:sp>
      <p:sp>
        <p:nvSpPr>
          <p:cNvPr id="3" name="コンテンツ プレースホルダー 2"/>
          <p:cNvSpPr>
            <a:spLocks noGrp="1"/>
          </p:cNvSpPr>
          <p:nvPr>
            <p:ph sz="quarter" idx="1"/>
          </p:nvPr>
        </p:nvSpPr>
        <p:spPr/>
        <p:txBody>
          <a:bodyPr>
            <a:normAutofit fontScale="92500" lnSpcReduction="10000"/>
          </a:bodyPr>
          <a:lstStyle/>
          <a:p>
            <a:r>
              <a:rPr lang="ja-JP" altLang="en-US" dirty="0" smtClean="0"/>
              <a:t>２０１２年</a:t>
            </a:r>
            <a:r>
              <a:rPr lang="ja-JP" altLang="en-US" dirty="0"/>
              <a:t>２月に開催した障害児支援関係団体</a:t>
            </a:r>
            <a:r>
              <a:rPr lang="ja-JP" altLang="en-US" dirty="0" smtClean="0"/>
              <a:t>シンポジウム「</a:t>
            </a:r>
            <a:r>
              <a:rPr lang="ja-JP" altLang="en-US" dirty="0"/>
              <a:t>障害児における</a:t>
            </a:r>
            <a:r>
              <a:rPr lang="en-US" altLang="ja-JP" dirty="0"/>
              <a:t>18</a:t>
            </a:r>
            <a:r>
              <a:rPr lang="ja-JP" altLang="en-US" dirty="0"/>
              <a:t>歳までの一貫した支援体制を作るには</a:t>
            </a:r>
            <a:r>
              <a:rPr lang="ja-JP" altLang="en-US" dirty="0" smtClean="0"/>
              <a:t>」において、障害児を持つ父母にパネリストとして登壇頂いた（障害児余暇支援サークル所属）。</a:t>
            </a:r>
            <a:endParaRPr lang="en-US" altLang="ja-JP" dirty="0" smtClean="0"/>
          </a:p>
          <a:p>
            <a:endParaRPr kumimoji="1" lang="en-US" altLang="ja-JP" dirty="0" smtClean="0"/>
          </a:p>
          <a:p>
            <a:pPr marL="0" indent="0">
              <a:buNone/>
            </a:pPr>
            <a:r>
              <a:rPr lang="ja-JP" altLang="en-US" dirty="0" smtClean="0"/>
              <a:t>　</a:t>
            </a:r>
            <a:r>
              <a:rPr kumimoji="1" lang="ja-JP" altLang="en-US" dirty="0" smtClean="0"/>
              <a:t>そこで「風邪で寝込んだ</a:t>
            </a:r>
            <a:endParaRPr kumimoji="1" lang="en-US" altLang="ja-JP" dirty="0" smtClean="0"/>
          </a:p>
          <a:p>
            <a:pPr marL="0" indent="0">
              <a:buNone/>
            </a:pPr>
            <a:r>
              <a:rPr kumimoji="1" lang="ja-JP" altLang="en-US" dirty="0" smtClean="0"/>
              <a:t>　際、子どもをお風呂に</a:t>
            </a:r>
            <a:endParaRPr kumimoji="1" lang="en-US" altLang="ja-JP" dirty="0" smtClean="0"/>
          </a:p>
          <a:p>
            <a:pPr marL="0" indent="0">
              <a:buNone/>
            </a:pPr>
            <a:r>
              <a:rPr kumimoji="1" lang="ja-JP" altLang="en-US" dirty="0" smtClean="0"/>
              <a:t>　入れることができなか</a:t>
            </a:r>
            <a:endParaRPr kumimoji="1" lang="en-US" altLang="ja-JP" dirty="0" smtClean="0"/>
          </a:p>
          <a:p>
            <a:pPr marL="0" indent="0">
              <a:buNone/>
            </a:pPr>
            <a:r>
              <a:rPr kumimoji="1" lang="ja-JP" altLang="en-US" dirty="0" smtClean="0"/>
              <a:t>　った」という意見を聞く。</a:t>
            </a:r>
            <a:endParaRPr kumimoji="1" lang="en-US" altLang="ja-JP" dirty="0" smtClean="0"/>
          </a:p>
          <a:p>
            <a:pPr lvl="1"/>
            <a:endParaRPr kumimoji="1" lang="en-US" altLang="ja-JP"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7032"/>
            <a:ext cx="38100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50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肢体不自由児入浴サービス②</a:t>
            </a:r>
            <a:endParaRPr kumimoji="1" lang="ja-JP" altLang="en-US" dirty="0"/>
          </a:p>
        </p:txBody>
      </p:sp>
      <p:sp>
        <p:nvSpPr>
          <p:cNvPr id="3" name="コンテンツ プレースホルダー 2"/>
          <p:cNvSpPr>
            <a:spLocks noGrp="1"/>
          </p:cNvSpPr>
          <p:nvPr>
            <p:ph sz="quarter" idx="1"/>
          </p:nvPr>
        </p:nvSpPr>
        <p:spPr/>
        <p:txBody>
          <a:bodyPr/>
          <a:lstStyle/>
          <a:p>
            <a:pPr marL="365760" lvl="1" indent="0">
              <a:buNone/>
            </a:pPr>
            <a:endParaRPr lang="en-US" altLang="ja-JP" dirty="0" smtClean="0"/>
          </a:p>
          <a:p>
            <a:r>
              <a:rPr lang="ja-JP" altLang="en-US" dirty="0" smtClean="0"/>
              <a:t>その後</a:t>
            </a:r>
            <a:r>
              <a:rPr lang="ja-JP" altLang="en-US" dirty="0"/>
              <a:t>、サークルへのヒアリングを行い、</a:t>
            </a:r>
            <a:r>
              <a:rPr lang="ja-JP" altLang="en-US" dirty="0" smtClean="0"/>
              <a:t>三浦市社協において入浴サービスを試行。</a:t>
            </a:r>
            <a:endParaRPr lang="en-US" altLang="ja-JP" dirty="0"/>
          </a:p>
          <a:p>
            <a:r>
              <a:rPr lang="ja-JP" altLang="en-US" dirty="0"/>
              <a:t>三浦市への提言を行い、正式な</a:t>
            </a:r>
            <a:r>
              <a:rPr lang="ja-JP" altLang="en-US" dirty="0" smtClean="0"/>
              <a:t>サービス化を目指している。</a:t>
            </a:r>
            <a:endParaRPr lang="en-US" altLang="ja-JP" dirty="0"/>
          </a:p>
          <a:p>
            <a:endParaRPr lang="en-US" altLang="ja-JP" dirty="0" smtClean="0"/>
          </a:p>
          <a:p>
            <a:r>
              <a:rPr lang="ja-JP" altLang="en-US" dirty="0" smtClean="0"/>
              <a:t>障害児送迎サービスの試行</a:t>
            </a:r>
            <a:endParaRPr lang="en-US" altLang="ja-JP" dirty="0"/>
          </a:p>
          <a:p>
            <a:endParaRPr kumimoji="1" lang="ja-JP" altLang="en-US" dirty="0"/>
          </a:p>
        </p:txBody>
      </p:sp>
    </p:spTree>
    <p:extLst>
      <p:ext uri="{BB962C8B-B14F-4D97-AF65-F5344CB8AC3E}">
        <p14:creationId xmlns:p14="http://schemas.microsoft.com/office/powerpoint/2010/main" val="2286761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三浦市社協と当事者団体</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支援</a:t>
            </a:r>
            <a:endParaRPr lang="en-US" altLang="ja-JP" dirty="0" smtClean="0"/>
          </a:p>
          <a:p>
            <a:pPr lvl="1"/>
            <a:r>
              <a:rPr lang="ja-JP" altLang="en-US" dirty="0"/>
              <a:t>ホール、会議室（無料）・輪転機（有料）等貸出し</a:t>
            </a:r>
            <a:endParaRPr lang="en-US" altLang="ja-JP" dirty="0"/>
          </a:p>
          <a:p>
            <a:pPr lvl="1"/>
            <a:r>
              <a:rPr lang="ja-JP" altLang="en-US" dirty="0"/>
              <a:t>当事者活動助成</a:t>
            </a:r>
            <a:r>
              <a:rPr lang="ja-JP" altLang="en-US" dirty="0" smtClean="0"/>
              <a:t>事業（</a:t>
            </a:r>
            <a:r>
              <a:rPr lang="en-US" altLang="ja-JP" dirty="0" smtClean="0"/>
              <a:t>H24</a:t>
            </a:r>
            <a:r>
              <a:rPr lang="ja-JP" altLang="en-US" dirty="0" smtClean="0"/>
              <a:t>年度）</a:t>
            </a:r>
            <a:r>
              <a:rPr lang="en-US" altLang="ja-JP" dirty="0" smtClean="0"/>
              <a:t>59</a:t>
            </a:r>
            <a:r>
              <a:rPr lang="ja-JP" altLang="en-US" dirty="0" smtClean="0"/>
              <a:t>万</a:t>
            </a:r>
            <a:r>
              <a:rPr lang="en-US" altLang="ja-JP" dirty="0" smtClean="0"/>
              <a:t>7</a:t>
            </a:r>
            <a:r>
              <a:rPr lang="ja-JP" altLang="en-US" dirty="0" smtClean="0"/>
              <a:t>千円</a:t>
            </a:r>
            <a:endParaRPr lang="en-US" altLang="ja-JP" dirty="0"/>
          </a:p>
          <a:p>
            <a:pPr lvl="2"/>
            <a:r>
              <a:rPr lang="ja-JP" altLang="en-US" dirty="0"/>
              <a:t>今年度～　当事者活動・ボランティア活動・市民活動</a:t>
            </a:r>
            <a:r>
              <a:rPr lang="ja-JP" altLang="en-US" dirty="0" smtClean="0"/>
              <a:t>の　助成</a:t>
            </a:r>
            <a:r>
              <a:rPr lang="ja-JP" altLang="en-US" dirty="0"/>
              <a:t>事業を</a:t>
            </a:r>
            <a:r>
              <a:rPr lang="ja-JP" altLang="en-US" dirty="0" smtClean="0"/>
              <a:t>一本化し、「</a:t>
            </a:r>
            <a:r>
              <a:rPr lang="ja-JP" altLang="en-US" dirty="0"/>
              <a:t>市民活動助成事業」として実施</a:t>
            </a:r>
            <a:endParaRPr lang="en-US" altLang="ja-JP" dirty="0"/>
          </a:p>
          <a:p>
            <a:pPr lvl="1"/>
            <a:r>
              <a:rPr lang="ja-JP" altLang="en-US" dirty="0"/>
              <a:t>イベント等お知らせの</a:t>
            </a:r>
            <a:r>
              <a:rPr lang="ja-JP" altLang="en-US" dirty="0" smtClean="0"/>
              <a:t>送付</a:t>
            </a:r>
            <a:endParaRPr lang="en-US" altLang="ja-JP" dirty="0" smtClean="0"/>
          </a:p>
          <a:p>
            <a:pPr lvl="1"/>
            <a:r>
              <a:rPr lang="ja-JP" altLang="en-US" dirty="0" smtClean="0"/>
              <a:t>各団体の</a:t>
            </a:r>
            <a:r>
              <a:rPr lang="en-US" altLang="ja-JP" dirty="0" smtClean="0"/>
              <a:t>HP</a:t>
            </a:r>
            <a:r>
              <a:rPr lang="ja-JP" altLang="en-US" dirty="0" smtClean="0"/>
              <a:t>の作成</a:t>
            </a:r>
            <a:endParaRPr lang="en-US" altLang="ja-JP" dirty="0" smtClean="0"/>
          </a:p>
        </p:txBody>
      </p:sp>
    </p:spTree>
    <p:extLst>
      <p:ext uri="{BB962C8B-B14F-4D97-AF65-F5344CB8AC3E}">
        <p14:creationId xmlns:p14="http://schemas.microsoft.com/office/powerpoint/2010/main" val="30693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地域福祉活動計画</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「第３次地域福祉活動計画」を作成中。</a:t>
            </a:r>
            <a:endParaRPr kumimoji="1" lang="en-US" altLang="ja-JP" dirty="0" smtClean="0"/>
          </a:p>
          <a:p>
            <a:r>
              <a:rPr lang="ja-JP" altLang="en-US" dirty="0"/>
              <a:t>作成にあたるの</a:t>
            </a:r>
            <a:r>
              <a:rPr lang="ja-JP" altLang="en-US" dirty="0" smtClean="0"/>
              <a:t>は、三浦市社協内の市民会議「</a:t>
            </a:r>
            <a:r>
              <a:rPr lang="ja-JP" altLang="en-US" dirty="0" smtClean="0"/>
              <a:t>三浦市民生活</a:t>
            </a:r>
            <a:r>
              <a:rPr lang="ja-JP" altLang="en-US" dirty="0" smtClean="0"/>
              <a:t>向上会議」。部会員として当事者団体の参画を求めている。</a:t>
            </a:r>
            <a:endParaRPr kumimoji="1" lang="en-US" altLang="ja-JP" dirty="0" smtClean="0"/>
          </a:p>
          <a:p>
            <a:r>
              <a:rPr lang="ja-JP" altLang="en-US" dirty="0" smtClean="0"/>
              <a:t>今回も、策定手法として「団体ヒアリング」を行う。</a:t>
            </a:r>
            <a:endParaRPr lang="en-US" altLang="ja-JP" dirty="0" smtClean="0"/>
          </a:p>
        </p:txBody>
      </p:sp>
      <p:pic>
        <p:nvPicPr>
          <p:cNvPr id="3074" name="Picture 2" descr="F:\2013.7.８　聴覚障害者協会ヒアリング\IMG_1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411" y="4182751"/>
            <a:ext cx="3642542" cy="24283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2013.6.12 にっこにこヒアリング\IMG_17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182751"/>
            <a:ext cx="3638587" cy="242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40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地域福祉活動計画</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a:t>現時点で、当事者団体については４団体にヒアリングを実施している</a:t>
            </a:r>
            <a:r>
              <a:rPr lang="ja-JP" altLang="en-US" dirty="0" smtClean="0"/>
              <a:t>。</a:t>
            </a:r>
            <a:endParaRPr lang="en-US" altLang="ja-JP" dirty="0" smtClean="0"/>
          </a:p>
          <a:p>
            <a:r>
              <a:rPr lang="ja-JP" altLang="en-US" dirty="0" smtClean="0"/>
              <a:t>当事者団体が持つ明確な課題意識は、計画策定において不可欠。</a:t>
            </a:r>
            <a:endParaRPr lang="en-US" altLang="ja-JP" dirty="0"/>
          </a:p>
          <a:p>
            <a:r>
              <a:rPr lang="ja-JP" altLang="en-US" dirty="0" smtClean="0"/>
              <a:t>明確になった課題について「住民懇談会」において、三浦市民にフィードバックし、「解決のためにできることは何か？」を考える。</a:t>
            </a:r>
            <a:endParaRPr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51234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情報</a:t>
            </a:r>
            <a:endParaRPr kumimoji="1" lang="en-US" altLang="ja-JP" dirty="0" smtClean="0"/>
          </a:p>
          <a:p>
            <a:pPr lvl="1"/>
            <a:r>
              <a:rPr kumimoji="1" lang="ja-JP" altLang="en-US" dirty="0" smtClean="0"/>
              <a:t>当事者</a:t>
            </a:r>
            <a:r>
              <a:rPr kumimoji="1" lang="ja-JP" altLang="en-US" dirty="0" smtClean="0"/>
              <a:t>団体の情報整理・活用</a:t>
            </a:r>
            <a:endParaRPr kumimoji="1" lang="en-US" altLang="ja-JP" dirty="0" smtClean="0"/>
          </a:p>
          <a:p>
            <a:r>
              <a:rPr lang="ja-JP" altLang="en-US" dirty="0" smtClean="0">
                <a:solidFill>
                  <a:srgbClr val="0070C0"/>
                </a:solidFill>
              </a:rPr>
              <a:t>地域</a:t>
            </a:r>
            <a:r>
              <a:rPr lang="ja-JP" altLang="en-US" dirty="0" smtClean="0">
                <a:solidFill>
                  <a:srgbClr val="0070C0"/>
                </a:solidFill>
              </a:rPr>
              <a:t>福祉活動計画策定に、より巻き込んでいく</a:t>
            </a:r>
            <a:endParaRPr lang="en-US" altLang="ja-JP" dirty="0" smtClean="0">
              <a:solidFill>
                <a:srgbClr val="0070C0"/>
              </a:solidFill>
            </a:endParaRPr>
          </a:p>
          <a:p>
            <a:pPr lvl="1"/>
            <a:r>
              <a:rPr lang="ja-JP" altLang="en-US" dirty="0"/>
              <a:t>いか</a:t>
            </a:r>
            <a:r>
              <a:rPr lang="ja-JP" altLang="en-US" dirty="0" smtClean="0"/>
              <a:t>に地域福祉推進に</a:t>
            </a:r>
            <a:r>
              <a:rPr lang="ja-JP" altLang="en-US" dirty="0" smtClean="0"/>
              <a:t>賛同・協力して頂く</a:t>
            </a:r>
            <a:r>
              <a:rPr lang="ja-JP" altLang="en-US" dirty="0" smtClean="0"/>
              <a:t>か</a:t>
            </a:r>
            <a:endParaRPr lang="en-US" altLang="ja-JP" dirty="0" smtClean="0"/>
          </a:p>
        </p:txBody>
      </p:sp>
    </p:spTree>
    <p:extLst>
      <p:ext uri="{BB962C8B-B14F-4D97-AF65-F5344CB8AC3E}">
        <p14:creationId xmlns:p14="http://schemas.microsoft.com/office/powerpoint/2010/main" val="85251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おわりに</a:t>
            </a:r>
            <a:endParaRPr kumimoji="1" lang="ja-JP" altLang="en-US" dirty="0"/>
          </a:p>
        </p:txBody>
      </p:sp>
      <p:sp>
        <p:nvSpPr>
          <p:cNvPr id="3" name="コンテンツ プレースホルダー 2"/>
          <p:cNvSpPr>
            <a:spLocks noGrp="1"/>
          </p:cNvSpPr>
          <p:nvPr>
            <p:ph sz="quarter" idx="1"/>
          </p:nvPr>
        </p:nvSpPr>
        <p:spPr/>
        <p:txBody>
          <a:bodyPr>
            <a:normAutofit fontScale="85000" lnSpcReduction="10000"/>
          </a:bodyPr>
          <a:lstStyle/>
          <a:p>
            <a:r>
              <a:rPr kumimoji="1" lang="ja-JP" altLang="en-US" dirty="0" smtClean="0"/>
              <a:t>先日行った団体ヒアリングにて</a:t>
            </a:r>
            <a:r>
              <a:rPr kumimoji="1" lang="en-US" altLang="ja-JP" dirty="0" smtClean="0"/>
              <a:t>…</a:t>
            </a:r>
          </a:p>
          <a:p>
            <a:pPr lvl="1"/>
            <a:r>
              <a:rPr kumimoji="1" lang="ja-JP" altLang="en-US" dirty="0" smtClean="0">
                <a:latin typeface="HGPｺﾞｼｯｸM" pitchFamily="50" charset="-128"/>
                <a:ea typeface="HGPｺﾞｼｯｸM" pitchFamily="50" charset="-128"/>
              </a:rPr>
              <a:t>「地域福祉っていうのは、社協だけでやるもんじゃない。三浦市は田舎だけど、いろんな団体がある。いろんな団体とコラボしていって、はじめて地域福祉って実現できるものなんじゃないか？」</a:t>
            </a:r>
            <a:endParaRPr kumimoji="1" lang="en-US" altLang="ja-JP" dirty="0" smtClean="0">
              <a:latin typeface="HGPｺﾞｼｯｸM" pitchFamily="50" charset="-128"/>
              <a:ea typeface="HGPｺﾞｼｯｸM" pitchFamily="50" charset="-128"/>
            </a:endParaRPr>
          </a:p>
          <a:p>
            <a:r>
              <a:rPr kumimoji="1" lang="ja-JP" altLang="en-US" dirty="0" smtClean="0"/>
              <a:t>また、つい昨日</a:t>
            </a:r>
            <a:r>
              <a:rPr kumimoji="1" lang="en-US" altLang="ja-JP" dirty="0" smtClean="0"/>
              <a:t>…</a:t>
            </a:r>
          </a:p>
          <a:p>
            <a:pPr lvl="1"/>
            <a:r>
              <a:rPr kumimoji="1" lang="ja-JP" altLang="en-US" dirty="0" smtClean="0">
                <a:latin typeface="HGPｺﾞｼｯｸM" pitchFamily="50" charset="-128"/>
                <a:ea typeface="HGPｺﾞｼｯｸM" pitchFamily="50" charset="-128"/>
              </a:rPr>
              <a:t>社協が地域福祉活動計画を策定するということを広報紙で知った住民から、「計画策定に興味がある。是非住民懇談会に参加したい！」という問い合わせを頂いた。</a:t>
            </a:r>
            <a:endParaRPr kumimoji="1" lang="en-US" altLang="ja-JP" dirty="0" smtClean="0">
              <a:latin typeface="HGPｺﾞｼｯｸM" pitchFamily="50" charset="-128"/>
              <a:ea typeface="HGPｺﾞｼｯｸM" pitchFamily="50" charset="-128"/>
            </a:endParaRPr>
          </a:p>
          <a:p>
            <a:r>
              <a:rPr kumimoji="1" lang="ja-JP" altLang="en-US" dirty="0" smtClean="0"/>
              <a:t>「今までは、こんなことはなかった」</a:t>
            </a:r>
            <a:endParaRPr kumimoji="1" lang="en-US" altLang="ja-JP" dirty="0" smtClean="0"/>
          </a:p>
          <a:p>
            <a:r>
              <a:rPr kumimoji="1" lang="en-US" altLang="ja-JP" dirty="0" smtClean="0"/>
              <a:t>…</a:t>
            </a:r>
            <a:r>
              <a:rPr kumimoji="1" lang="ja-JP" altLang="en-US" dirty="0" smtClean="0"/>
              <a:t>少しずつではあるが、地域福祉に対する市民の意識も変わってきている。</a:t>
            </a:r>
            <a:endParaRPr kumimoji="1" lang="en-US" altLang="ja-JP" dirty="0" smtClean="0"/>
          </a:p>
          <a:p>
            <a:r>
              <a:rPr lang="ja-JP" altLang="en-US" dirty="0"/>
              <a:t>これから</a:t>
            </a:r>
            <a:r>
              <a:rPr lang="ja-JP" altLang="en-US" dirty="0" smtClean="0"/>
              <a:t>も、</a:t>
            </a:r>
            <a:r>
              <a:rPr lang="ja-JP" altLang="en-US" dirty="0" smtClean="0"/>
              <a:t>「協働」という視点を大切にしていきたい。</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84438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三浦市の状況</a:t>
            </a:r>
            <a:endParaRPr lang="ja-JP"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03" y="1700808"/>
            <a:ext cx="738399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6516216" y="5589240"/>
            <a:ext cx="936104"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44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三浦市の状況</a:t>
            </a:r>
            <a:endParaRPr kumimoji="1" lang="ja-JP" altLang="en-US" dirty="0"/>
          </a:p>
        </p:txBody>
      </p:sp>
      <p:sp>
        <p:nvSpPr>
          <p:cNvPr id="4" name="コンテンツ プレースホルダー 3"/>
          <p:cNvSpPr>
            <a:spLocks noGrp="1"/>
          </p:cNvSpPr>
          <p:nvPr>
            <p:ph sz="quarter" idx="1"/>
          </p:nvPr>
        </p:nvSpPr>
        <p:spPr>
          <a:xfrm>
            <a:off x="612648" y="1600200"/>
            <a:ext cx="8153400" cy="4925144"/>
          </a:xfrm>
        </p:spPr>
        <p:txBody>
          <a:bodyPr>
            <a:normAutofit/>
          </a:bodyPr>
          <a:lstStyle/>
          <a:p>
            <a:r>
              <a:rPr lang="ja-JP" altLang="en-US" dirty="0"/>
              <a:t>人口・高齢化率</a:t>
            </a:r>
          </a:p>
          <a:p>
            <a:pPr lvl="1"/>
            <a:r>
              <a:rPr lang="ja-JP" altLang="en-US" dirty="0"/>
              <a:t>人口</a:t>
            </a:r>
            <a:r>
              <a:rPr lang="en-US" altLang="ja-JP" dirty="0"/>
              <a:t>46,507</a:t>
            </a:r>
            <a:r>
              <a:rPr lang="ja-JP" altLang="en-US" dirty="0"/>
              <a:t>人 </a:t>
            </a:r>
            <a:r>
              <a:rPr lang="en-US" altLang="ja-JP" dirty="0"/>
              <a:t>…17,868 </a:t>
            </a:r>
            <a:r>
              <a:rPr lang="ja-JP" altLang="en-US" dirty="0"/>
              <a:t>世帯（平成</a:t>
            </a:r>
            <a:r>
              <a:rPr lang="en-US" altLang="ja-JP" dirty="0"/>
              <a:t>25</a:t>
            </a:r>
            <a:r>
              <a:rPr lang="ja-JP" altLang="en-US" dirty="0"/>
              <a:t>年</a:t>
            </a:r>
            <a:r>
              <a:rPr lang="en-US" altLang="ja-JP" dirty="0"/>
              <a:t>8</a:t>
            </a:r>
            <a:r>
              <a:rPr lang="ja-JP" altLang="en-US" dirty="0"/>
              <a:t>月現在） </a:t>
            </a:r>
            <a:endParaRPr lang="en-US" altLang="ja-JP" dirty="0"/>
          </a:p>
          <a:p>
            <a:pPr lvl="1"/>
            <a:r>
              <a:rPr lang="ja-JP" altLang="en-US" dirty="0"/>
              <a:t>高齢化率　</a:t>
            </a:r>
            <a:r>
              <a:rPr lang="en-US" altLang="ja-JP" dirty="0"/>
              <a:t>31.76</a:t>
            </a:r>
            <a:r>
              <a:rPr lang="ja-JP" altLang="en-US" dirty="0"/>
              <a:t>％（平成</a:t>
            </a:r>
            <a:r>
              <a:rPr lang="en-US" altLang="ja-JP" dirty="0"/>
              <a:t>25</a:t>
            </a:r>
            <a:r>
              <a:rPr lang="ja-JP" altLang="en-US" dirty="0"/>
              <a:t>年</a:t>
            </a:r>
            <a:r>
              <a:rPr lang="en-US" altLang="ja-JP" dirty="0"/>
              <a:t>7</a:t>
            </a:r>
            <a:r>
              <a:rPr lang="ja-JP" altLang="en-US" dirty="0"/>
              <a:t>月末現在</a:t>
            </a:r>
            <a:r>
              <a:rPr lang="ja-JP" altLang="en-US" dirty="0" smtClean="0"/>
              <a:t>）</a:t>
            </a:r>
            <a:endParaRPr lang="en-US" altLang="ja-JP" dirty="0" smtClean="0"/>
          </a:p>
          <a:p>
            <a:endParaRPr lang="en-US" altLang="ja-JP" dirty="0" smtClean="0"/>
          </a:p>
          <a:p>
            <a:r>
              <a:rPr lang="ja-JP" altLang="en-US" dirty="0" smtClean="0"/>
              <a:t>障害児者数（平成</a:t>
            </a:r>
            <a:r>
              <a:rPr lang="en-US" altLang="ja-JP" dirty="0" smtClean="0"/>
              <a:t>25</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日現在）</a:t>
            </a: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kumimoji="1" lang="en-US" altLang="ja-JP" dirty="0" smtClean="0"/>
          </a:p>
          <a:p>
            <a:endParaRPr kumimoji="1" lang="ja-JP" alt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35"/>
          <a:stretch/>
        </p:blipFill>
        <p:spPr bwMode="auto">
          <a:xfrm>
            <a:off x="1691680" y="4365104"/>
            <a:ext cx="5472608" cy="20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6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三浦市社協と当事者団体</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自助</a:t>
            </a:r>
            <a:r>
              <a:rPr lang="ja-JP" altLang="en-US" dirty="0"/>
              <a:t>グループ</a:t>
            </a:r>
            <a:r>
              <a:rPr lang="ja-JP" altLang="en-US" dirty="0" smtClean="0"/>
              <a:t>（</a:t>
            </a:r>
            <a:r>
              <a:rPr lang="en-US" altLang="ja-JP" dirty="0" smtClean="0"/>
              <a:t>Self </a:t>
            </a:r>
            <a:r>
              <a:rPr lang="en-US" altLang="ja-JP" dirty="0"/>
              <a:t>Help Group</a:t>
            </a:r>
            <a:r>
              <a:rPr lang="ja-JP" altLang="en-US" dirty="0"/>
              <a:t>）とは、なんらかの困難や問題、悩みを抱えた人が同様な問題を抱えている個人や家族と共に当事者同士の自発的なつながりで結びついた集団</a:t>
            </a:r>
            <a:r>
              <a:rPr lang="ja-JP" altLang="en-US" dirty="0" smtClean="0"/>
              <a:t>。</a:t>
            </a:r>
            <a:endParaRPr lang="en-US" altLang="ja-JP" dirty="0" smtClean="0"/>
          </a:p>
          <a:p>
            <a:r>
              <a:rPr lang="ja-JP" altLang="en-US" dirty="0" smtClean="0"/>
              <a:t>その</a:t>
            </a:r>
            <a:r>
              <a:rPr lang="ja-JP" altLang="en-US" dirty="0"/>
              <a:t>問題の専門家の手にグループの運営を委ねず、あくまで当事者たちが独立しているというのが特徴的である</a:t>
            </a:r>
            <a:r>
              <a:rPr lang="ja-JP" altLang="en-US" dirty="0" smtClean="0"/>
              <a:t>。（ウィキペディアより）</a:t>
            </a:r>
            <a:endParaRPr lang="en-US" altLang="ja-JP" dirty="0" smtClean="0"/>
          </a:p>
          <a:p>
            <a:endParaRPr kumimoji="1" lang="ja-JP" altLang="en-US" dirty="0"/>
          </a:p>
        </p:txBody>
      </p:sp>
    </p:spTree>
    <p:extLst>
      <p:ext uri="{BB962C8B-B14F-4D97-AF65-F5344CB8AC3E}">
        <p14:creationId xmlns:p14="http://schemas.microsoft.com/office/powerpoint/2010/main" val="47649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三浦市社協と当事者団体</a:t>
            </a:r>
            <a:endParaRPr kumimoji="1" lang="ja-JP" altLang="en-US" dirty="0"/>
          </a:p>
        </p:txBody>
      </p:sp>
      <p:sp>
        <p:nvSpPr>
          <p:cNvPr id="3" name="コンテンツ プレースホルダー 2"/>
          <p:cNvSpPr>
            <a:spLocks noGrp="1"/>
          </p:cNvSpPr>
          <p:nvPr>
            <p:ph sz="quarter" idx="1"/>
          </p:nvPr>
        </p:nvSpPr>
        <p:spPr>
          <a:xfrm>
            <a:off x="612648" y="1600200"/>
            <a:ext cx="8423848" cy="5257800"/>
          </a:xfrm>
        </p:spPr>
        <p:txBody>
          <a:bodyPr>
            <a:normAutofit/>
          </a:bodyPr>
          <a:lstStyle/>
          <a:p>
            <a:r>
              <a:rPr lang="ja-JP" altLang="en-US" dirty="0"/>
              <a:t>把握している数　</a:t>
            </a:r>
            <a:r>
              <a:rPr lang="en-US" altLang="ja-JP" dirty="0" smtClean="0"/>
              <a:t>26</a:t>
            </a:r>
            <a:r>
              <a:rPr lang="ja-JP" altLang="en-US" dirty="0" smtClean="0"/>
              <a:t>団体</a:t>
            </a:r>
            <a:r>
              <a:rPr lang="ja-JP" altLang="en-US" dirty="0"/>
              <a:t>（平成２５年４月</a:t>
            </a:r>
            <a:r>
              <a:rPr lang="ja-JP" altLang="en-US" dirty="0" smtClean="0"/>
              <a:t>現在）</a:t>
            </a:r>
            <a:endParaRPr lang="en-US" altLang="ja-JP" dirty="0" smtClean="0"/>
          </a:p>
          <a:p>
            <a:r>
              <a:rPr lang="ja-JP" altLang="en-US" dirty="0" smtClean="0"/>
              <a:t>種類</a:t>
            </a:r>
            <a:endParaRPr lang="en-US" altLang="ja-JP" dirty="0" smtClean="0"/>
          </a:p>
          <a:p>
            <a:pPr marL="365760" lvl="1" indent="0">
              <a:buNone/>
            </a:pPr>
            <a:endParaRPr lang="en-US" altLang="ja-JP" sz="100" dirty="0" smtClean="0">
              <a:solidFill>
                <a:srgbClr val="0070C0"/>
              </a:solidFill>
            </a:endParaRPr>
          </a:p>
          <a:p>
            <a:pPr lvl="1"/>
            <a:r>
              <a:rPr lang="ja-JP" altLang="en-US" dirty="0" smtClean="0">
                <a:solidFill>
                  <a:srgbClr val="0070C0"/>
                </a:solidFill>
              </a:rPr>
              <a:t>子ども</a:t>
            </a:r>
            <a:r>
              <a:rPr lang="ja-JP" altLang="en-US" sz="2400" dirty="0" smtClean="0">
                <a:latin typeface="HGPｺﾞｼｯｸM" pitchFamily="50" charset="-128"/>
                <a:ea typeface="HGPｺﾞｼｯｸM" pitchFamily="50" charset="-128"/>
              </a:rPr>
              <a:t>：学童保育、里親会、保育会、母子寡婦</a:t>
            </a:r>
            <a:endParaRPr lang="en-US" altLang="ja-JP" sz="2400" dirty="0" smtClean="0">
              <a:latin typeface="HGPｺﾞｼｯｸM" pitchFamily="50" charset="-128"/>
              <a:ea typeface="HGPｺﾞｼｯｸM" pitchFamily="50" charset="-128"/>
            </a:endParaRPr>
          </a:p>
          <a:p>
            <a:pPr lvl="1"/>
            <a:endParaRPr lang="en-US" altLang="ja-JP" sz="700" dirty="0" smtClean="0">
              <a:solidFill>
                <a:srgbClr val="0070C0"/>
              </a:solidFill>
            </a:endParaRPr>
          </a:p>
          <a:p>
            <a:pPr lvl="1"/>
            <a:r>
              <a:rPr lang="ja-JP" altLang="en-US" dirty="0" smtClean="0">
                <a:solidFill>
                  <a:srgbClr val="0070C0"/>
                </a:solidFill>
              </a:rPr>
              <a:t>障害児者</a:t>
            </a:r>
            <a:r>
              <a:rPr lang="ja-JP" altLang="en-US" sz="2400" dirty="0" smtClean="0">
                <a:latin typeface="HGPｺﾞｼｯｸM" pitchFamily="50" charset="-128"/>
                <a:ea typeface="HGPｺﾞｼｯｸM" pitchFamily="50" charset="-128"/>
              </a:rPr>
              <a:t>：余暇支援団体（当事者・支援者）、育成会、地域活動支援センター、聴覚障害、精神障害者家族会</a:t>
            </a:r>
            <a:endParaRPr lang="en-US" altLang="ja-JP" dirty="0" smtClean="0">
              <a:latin typeface="HGPｺﾞｼｯｸM" pitchFamily="50" charset="-128"/>
              <a:ea typeface="HGPｺﾞｼｯｸM" pitchFamily="50" charset="-128"/>
            </a:endParaRPr>
          </a:p>
          <a:p>
            <a:pPr lvl="1"/>
            <a:endParaRPr lang="en-US" altLang="ja-JP" sz="500" dirty="0" smtClean="0">
              <a:solidFill>
                <a:srgbClr val="0070C0"/>
              </a:solidFill>
            </a:endParaRPr>
          </a:p>
          <a:p>
            <a:pPr lvl="1"/>
            <a:r>
              <a:rPr lang="ja-JP" altLang="en-US" dirty="0" smtClean="0">
                <a:solidFill>
                  <a:srgbClr val="0070C0"/>
                </a:solidFill>
              </a:rPr>
              <a:t>高齢者</a:t>
            </a:r>
            <a:r>
              <a:rPr lang="ja-JP" altLang="en-US" sz="2400" dirty="0" smtClean="0">
                <a:latin typeface="HGPｺﾞｼｯｸM" pitchFamily="50" charset="-128"/>
                <a:ea typeface="HGPｺﾞｼｯｸM" pitchFamily="50" charset="-128"/>
              </a:rPr>
              <a:t>：老人クラブ連合、活動連絡会</a:t>
            </a:r>
            <a:endParaRPr lang="en-US" altLang="ja-JP" dirty="0" smtClean="0">
              <a:latin typeface="HGPｺﾞｼｯｸM" pitchFamily="50" charset="-128"/>
              <a:ea typeface="HGPｺﾞｼｯｸM" pitchFamily="50" charset="-128"/>
            </a:endParaRPr>
          </a:p>
          <a:p>
            <a:pPr lvl="1"/>
            <a:endParaRPr lang="en-US" altLang="ja-JP" sz="1100" dirty="0" smtClean="0">
              <a:solidFill>
                <a:srgbClr val="0070C0"/>
              </a:solidFill>
            </a:endParaRPr>
          </a:p>
          <a:p>
            <a:pPr lvl="1"/>
            <a:r>
              <a:rPr lang="ja-JP" altLang="en-US" dirty="0" smtClean="0">
                <a:solidFill>
                  <a:srgbClr val="0070C0"/>
                </a:solidFill>
              </a:rPr>
              <a:t>イベント等実行委員会</a:t>
            </a:r>
            <a:r>
              <a:rPr lang="ja-JP" altLang="en-US" sz="2400" dirty="0" smtClean="0">
                <a:latin typeface="HGPｺﾞｼｯｸM" pitchFamily="50" charset="-128"/>
                <a:ea typeface="HGPｺﾞｼｯｸM" pitchFamily="50" charset="-128"/>
              </a:rPr>
              <a:t>：ふれあい広場、とも</a:t>
            </a:r>
            <a:r>
              <a:rPr lang="ja-JP" altLang="en-US" sz="2400" dirty="0" err="1" smtClean="0">
                <a:latin typeface="HGPｺﾞｼｯｸM" pitchFamily="50" charset="-128"/>
                <a:ea typeface="HGPｺﾞｼｯｸM" pitchFamily="50" charset="-128"/>
              </a:rPr>
              <a:t>しび</a:t>
            </a:r>
            <a:r>
              <a:rPr lang="ja-JP" altLang="en-US" sz="2400" dirty="0" smtClean="0">
                <a:latin typeface="HGPｺﾞｼｯｸM" pitchFamily="50" charset="-128"/>
                <a:ea typeface="HGPｺﾞｼｯｸM" pitchFamily="50" charset="-128"/>
              </a:rPr>
              <a:t>運動</a:t>
            </a:r>
            <a:endParaRPr lang="en-US" altLang="ja-JP" dirty="0" smtClean="0">
              <a:solidFill>
                <a:srgbClr val="0070C0"/>
              </a:solidFill>
              <a:latin typeface="HGPｺﾞｼｯｸM" pitchFamily="50" charset="-128"/>
              <a:ea typeface="HGPｺﾞｼｯｸM" pitchFamily="50" charset="-128"/>
            </a:endParaRPr>
          </a:p>
          <a:p>
            <a:pPr lvl="1"/>
            <a:r>
              <a:rPr lang="ja-JP" altLang="en-US" dirty="0">
                <a:solidFill>
                  <a:srgbClr val="0070C0"/>
                </a:solidFill>
              </a:rPr>
              <a:t>患者の会</a:t>
            </a:r>
            <a:r>
              <a:rPr lang="ja-JP" altLang="en-US" sz="2400" dirty="0">
                <a:latin typeface="HGPｺﾞｼｯｸM" pitchFamily="50" charset="-128"/>
                <a:ea typeface="HGPｺﾞｼｯｸM" pitchFamily="50" charset="-128"/>
              </a:rPr>
              <a:t>：腎</a:t>
            </a:r>
            <a:r>
              <a:rPr lang="ja-JP" altLang="en-US" sz="2400" dirty="0" smtClean="0">
                <a:latin typeface="HGPｺﾞｼｯｸM" pitchFamily="50" charset="-128"/>
                <a:ea typeface="HGPｺﾞｼｯｸM" pitchFamily="50" charset="-128"/>
              </a:rPr>
              <a:t>友会</a:t>
            </a:r>
            <a:endParaRPr lang="en-US" altLang="ja-JP" sz="2400" dirty="0" smtClean="0">
              <a:latin typeface="HGPｺﾞｼｯｸM" pitchFamily="50" charset="-128"/>
              <a:ea typeface="HGPｺﾞｼｯｸM" pitchFamily="50" charset="-128"/>
            </a:endParaRPr>
          </a:p>
          <a:p>
            <a:pPr lvl="1"/>
            <a:endParaRPr lang="en-US" altLang="ja-JP" dirty="0" smtClean="0"/>
          </a:p>
          <a:p>
            <a:pPr lvl="1"/>
            <a:endParaRPr lang="en-US" altLang="ja-JP" dirty="0"/>
          </a:p>
          <a:p>
            <a:pPr marL="365760" lvl="1" indent="0">
              <a:buNone/>
            </a:pPr>
            <a:endParaRPr lang="en-US" altLang="ja-JP" dirty="0"/>
          </a:p>
          <a:p>
            <a:endParaRPr lang="en-US" altLang="ja-JP" dirty="0" smtClean="0"/>
          </a:p>
          <a:p>
            <a:endParaRPr lang="en-US" altLang="ja-JP" dirty="0"/>
          </a:p>
          <a:p>
            <a:endParaRPr lang="en-US" altLang="ja-JP" dirty="0"/>
          </a:p>
          <a:p>
            <a:pPr lvl="1"/>
            <a:endParaRPr lang="en-US" altLang="ja-JP" dirty="0"/>
          </a:p>
          <a:p>
            <a:endParaRPr kumimoji="1" lang="ja-JP" altLang="en-US" dirty="0"/>
          </a:p>
        </p:txBody>
      </p:sp>
    </p:spTree>
    <p:extLst>
      <p:ext uri="{BB962C8B-B14F-4D97-AF65-F5344CB8AC3E}">
        <p14:creationId xmlns:p14="http://schemas.microsoft.com/office/powerpoint/2010/main" val="1704439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a:t>
            </a:r>
            <a:r>
              <a:rPr lang="en-US" altLang="ja-JP" sz="3200" dirty="0"/>
              <a:t>2</a:t>
            </a:r>
            <a:r>
              <a:rPr lang="ja-JP" altLang="en-US" sz="3200" dirty="0"/>
              <a:t>次</a:t>
            </a:r>
            <a:r>
              <a:rPr lang="ja-JP" altLang="en-US" sz="3200" dirty="0" smtClean="0"/>
              <a:t>ボランティア活動推進計画</a:t>
            </a:r>
            <a:r>
              <a:rPr lang="en-US" altLang="ja-JP" sz="3200" dirty="0" smtClean="0"/>
              <a:t/>
            </a:r>
            <a:br>
              <a:rPr lang="en-US" altLang="ja-JP" sz="3200" dirty="0" smtClean="0"/>
            </a:br>
            <a:r>
              <a:rPr lang="ja-JP" altLang="en-US" sz="3200" dirty="0" smtClean="0"/>
              <a:t>～三浦市社協における市民活動の捉え方～</a:t>
            </a:r>
            <a:endParaRPr kumimoji="1" lang="ja-JP" altLang="en-US" sz="3200" dirty="0"/>
          </a:p>
        </p:txBody>
      </p:sp>
      <p:sp>
        <p:nvSpPr>
          <p:cNvPr id="3" name="コンテンツ プレースホルダー 2"/>
          <p:cNvSpPr>
            <a:spLocks noGrp="1"/>
          </p:cNvSpPr>
          <p:nvPr>
            <p:ph sz="quarter" idx="1"/>
          </p:nvPr>
        </p:nvSpPr>
        <p:spPr>
          <a:xfrm>
            <a:off x="612648" y="1556792"/>
            <a:ext cx="8279832" cy="5040560"/>
          </a:xfrm>
        </p:spPr>
        <p:txBody>
          <a:bodyPr>
            <a:normAutofit fontScale="77500" lnSpcReduction="20000"/>
          </a:bodyPr>
          <a:lstStyle/>
          <a:p>
            <a:r>
              <a:rPr kumimoji="1" lang="ja-JP" altLang="en-US" sz="3100" dirty="0" smtClean="0"/>
              <a:t>今年度</a:t>
            </a:r>
            <a:r>
              <a:rPr kumimoji="1" lang="en-US" altLang="ja-JP" sz="3100" dirty="0" smtClean="0"/>
              <a:t>4</a:t>
            </a:r>
            <a:r>
              <a:rPr kumimoji="1" lang="ja-JP" altLang="en-US" sz="3100" dirty="0" smtClean="0"/>
              <a:t>月に策定した、</a:t>
            </a:r>
            <a:r>
              <a:rPr kumimoji="1" lang="ja-JP" altLang="en-US" sz="3100" dirty="0" smtClean="0">
                <a:solidFill>
                  <a:srgbClr val="0070C0"/>
                </a:solidFill>
              </a:rPr>
              <a:t>市民活動</a:t>
            </a:r>
            <a:r>
              <a:rPr kumimoji="1" lang="ja-JP" altLang="en-US" sz="3100" dirty="0" smtClean="0"/>
              <a:t>の</a:t>
            </a:r>
            <a:r>
              <a:rPr lang="ja-JP" altLang="en-US" sz="3100" dirty="0"/>
              <a:t>た</a:t>
            </a:r>
            <a:r>
              <a:rPr kumimoji="1" lang="ja-JP" altLang="en-US" sz="3100" dirty="0" smtClean="0"/>
              <a:t>めの計画</a:t>
            </a:r>
            <a:endParaRPr kumimoji="1" lang="en-US" altLang="ja-JP" sz="3100" dirty="0" smtClean="0"/>
          </a:p>
          <a:p>
            <a:endParaRPr lang="en-US" altLang="ja-JP" sz="1300" dirty="0" smtClean="0"/>
          </a:p>
          <a:p>
            <a:r>
              <a:rPr lang="ja-JP" altLang="en-US" sz="3100" dirty="0" smtClean="0"/>
              <a:t>計画策定の意義（</a:t>
            </a:r>
            <a:r>
              <a:rPr lang="en-US" altLang="ja-JP" sz="3100" dirty="0" smtClean="0"/>
              <a:t>P4</a:t>
            </a:r>
            <a:r>
              <a:rPr lang="ja-JP" altLang="en-US" sz="3100" dirty="0" smtClean="0"/>
              <a:t>）</a:t>
            </a:r>
            <a:endParaRPr lang="en-US" altLang="ja-JP" sz="3100" dirty="0" smtClean="0"/>
          </a:p>
          <a:p>
            <a:pPr lvl="1"/>
            <a:r>
              <a:rPr lang="en-US" altLang="ja-JP" dirty="0" smtClean="0">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ボランティアにとって最も尊重されるべきは「自発性」であり、その活動によってもたらされる「社会への貢献度」なのかも知れない。</a:t>
            </a:r>
            <a:r>
              <a:rPr lang="en-US" altLang="ja-JP" dirty="0" smtClean="0">
                <a:latin typeface="HGPｺﾞｼｯｸM" pitchFamily="50" charset="-128"/>
                <a:ea typeface="HGPｺﾞｼｯｸM" pitchFamily="50" charset="-128"/>
              </a:rPr>
              <a:t>…</a:t>
            </a:r>
          </a:p>
          <a:p>
            <a:pPr lvl="1"/>
            <a:r>
              <a:rPr lang="en-US" altLang="ja-JP" dirty="0" smtClean="0">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本計画の重要な柱となるであろう「支援」という言葉にも違和感が生じてくる。「支援」という言葉が、あまりにもおこがましいのである（但し、本計画書では、便宜的に「支援」という言葉を使用している）。</a:t>
            </a:r>
            <a:endParaRPr lang="en-US" altLang="ja-JP" dirty="0" smtClean="0">
              <a:latin typeface="HGPｺﾞｼｯｸM" pitchFamily="50" charset="-128"/>
              <a:ea typeface="HGPｺﾞｼｯｸM" pitchFamily="50" charset="-128"/>
            </a:endParaRPr>
          </a:p>
          <a:p>
            <a:pPr lvl="1"/>
            <a:r>
              <a:rPr lang="ja-JP" altLang="en-US" dirty="0" smtClean="0">
                <a:latin typeface="HGPｺﾞｼｯｸM" pitchFamily="50" charset="-128"/>
                <a:ea typeface="HGPｺﾞｼｯｸM" pitchFamily="50" charset="-128"/>
              </a:rPr>
              <a:t>本計画の対象となるボランティアは、支援の対象者などでなく、それこそ本会にとって</a:t>
            </a:r>
            <a:r>
              <a:rPr lang="ja-JP" altLang="en-US" b="1" dirty="0" smtClean="0">
                <a:solidFill>
                  <a:srgbClr val="0070C0"/>
                </a:solidFill>
                <a:latin typeface="HGPｺﾞｼｯｸM" pitchFamily="50" charset="-128"/>
                <a:ea typeface="HGPｺﾞｼｯｸM" pitchFamily="50" charset="-128"/>
              </a:rPr>
              <a:t>協働するパートナー</a:t>
            </a:r>
            <a:r>
              <a:rPr lang="ja-JP" altLang="en-US" dirty="0" smtClean="0">
                <a:latin typeface="HGPｺﾞｼｯｸM" pitchFamily="50" charset="-128"/>
                <a:ea typeface="HGPｺﾞｼｯｸM" pitchFamily="50" charset="-128"/>
              </a:rPr>
              <a:t>であるべきだからだ。</a:t>
            </a:r>
            <a:endParaRPr lang="en-US" altLang="ja-JP" dirty="0" smtClean="0">
              <a:latin typeface="HGPｺﾞｼｯｸM" pitchFamily="50" charset="-128"/>
              <a:ea typeface="HGPｺﾞｼｯｸM" pitchFamily="50" charset="-128"/>
            </a:endParaRPr>
          </a:p>
          <a:p>
            <a:pPr lvl="1"/>
            <a:r>
              <a:rPr lang="ja-JP" altLang="en-US" dirty="0" smtClean="0">
                <a:latin typeface="HGPｺﾞｼｯｸM" pitchFamily="50" charset="-128"/>
                <a:ea typeface="HGPｺﾞｼｯｸM" pitchFamily="50" charset="-128"/>
              </a:rPr>
              <a:t>本計画の主たる目的は「ある」者が「ない」者に施すといった一方的な関係を顕在化することではなく、社会の問題に「気づき」、その解決に向けて「取り組もう」とする人達を適正に評価し、意欲を削いだり、社会からの孤立感を抱かせないようにするための手法やシステムを事業化することにある。</a:t>
            </a:r>
            <a:endParaRPr lang="en-US" altLang="ja-JP" dirty="0" smtClean="0">
              <a:latin typeface="HGPｺﾞｼｯｸM" pitchFamily="50" charset="-128"/>
              <a:ea typeface="HGPｺﾞｼｯｸM" pitchFamily="50" charset="-128"/>
            </a:endParaRPr>
          </a:p>
        </p:txBody>
      </p:sp>
    </p:spTree>
    <p:extLst>
      <p:ext uri="{BB962C8B-B14F-4D97-AF65-F5344CB8AC3E}">
        <p14:creationId xmlns:p14="http://schemas.microsoft.com/office/powerpoint/2010/main" val="82748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a:t>第</a:t>
            </a:r>
            <a:r>
              <a:rPr lang="en-US" altLang="ja-JP" sz="4000" dirty="0"/>
              <a:t>2</a:t>
            </a:r>
            <a:r>
              <a:rPr lang="ja-JP" altLang="en-US" sz="4000" dirty="0"/>
              <a:t>次ボランティア活動推進</a:t>
            </a:r>
            <a:r>
              <a:rPr lang="ja-JP" altLang="en-US" sz="4000" dirty="0" smtClean="0"/>
              <a:t>計画</a:t>
            </a:r>
            <a:endParaRPr kumimoji="1" lang="ja-JP" altLang="en-US" sz="4000" dirty="0"/>
          </a:p>
        </p:txBody>
      </p:sp>
      <p:sp>
        <p:nvSpPr>
          <p:cNvPr id="3" name="コンテンツ プレースホルダー 2"/>
          <p:cNvSpPr>
            <a:spLocks noGrp="1"/>
          </p:cNvSpPr>
          <p:nvPr>
            <p:ph sz="quarter" idx="1"/>
          </p:nvPr>
        </p:nvSpPr>
        <p:spPr/>
        <p:txBody>
          <a:bodyPr/>
          <a:lstStyle/>
          <a:p>
            <a:r>
              <a:rPr lang="ja-JP" altLang="en-US" dirty="0"/>
              <a:t>障害者・高齢者のピア活動を支援（</a:t>
            </a:r>
            <a:r>
              <a:rPr lang="en-US" altLang="ja-JP" dirty="0"/>
              <a:t>P24</a:t>
            </a:r>
            <a:r>
              <a:rPr lang="ja-JP" altLang="en-US" dirty="0"/>
              <a:t>）</a:t>
            </a:r>
            <a:endParaRPr lang="en-US" altLang="ja-JP" dirty="0"/>
          </a:p>
          <a:p>
            <a:pPr lvl="1"/>
            <a:r>
              <a:rPr lang="ja-JP" altLang="en-US" dirty="0">
                <a:latin typeface="HGPｺﾞｼｯｸM" pitchFamily="50" charset="-128"/>
                <a:ea typeface="HGPｺﾞｼｯｸM" pitchFamily="50" charset="-128"/>
              </a:rPr>
              <a:t>「障害者や高齢者が実践するピア活動についても、側面的な支援を実施する。障害者や高齢者が共に問題を解決する過程の中で、支えあい、学び合う“自己実現”の機会を意図的に設けていく。」</a:t>
            </a:r>
            <a:endParaRPr lang="en-US" altLang="ja-JP" dirty="0">
              <a:latin typeface="HGPｺﾞｼｯｸM" pitchFamily="50" charset="-128"/>
              <a:ea typeface="HGPｺﾞｼｯｸM" pitchFamily="50" charset="-128"/>
            </a:endParaRPr>
          </a:p>
          <a:p>
            <a:endParaRPr kumimoji="1" lang="ja-JP" altLang="en-US" dirty="0"/>
          </a:p>
        </p:txBody>
      </p:sp>
    </p:spTree>
    <p:extLst>
      <p:ext uri="{BB962C8B-B14F-4D97-AF65-F5344CB8AC3E}">
        <p14:creationId xmlns:p14="http://schemas.microsoft.com/office/powerpoint/2010/main" val="88381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協働</a:t>
            </a:r>
            <a:r>
              <a:rPr kumimoji="1" lang="ja-JP" altLang="en-US" dirty="0" smtClean="0"/>
              <a:t>について・歴史</a:t>
            </a:r>
            <a:endParaRPr kumimoji="1" lang="ja-JP" altLang="en-US" dirty="0"/>
          </a:p>
        </p:txBody>
      </p:sp>
      <p:sp>
        <p:nvSpPr>
          <p:cNvPr id="3" name="コンテンツ プレースホルダー 2"/>
          <p:cNvSpPr>
            <a:spLocks noGrp="1"/>
          </p:cNvSpPr>
          <p:nvPr>
            <p:ph sz="quarter" idx="1"/>
          </p:nvPr>
        </p:nvSpPr>
        <p:spPr>
          <a:xfrm>
            <a:off x="612648" y="1600200"/>
            <a:ext cx="8153400" cy="4925144"/>
          </a:xfrm>
        </p:spPr>
        <p:txBody>
          <a:bodyPr>
            <a:normAutofit fontScale="92500" lnSpcReduction="20000"/>
          </a:bodyPr>
          <a:lstStyle/>
          <a:p>
            <a:r>
              <a:rPr kumimoji="1" lang="ja-JP" altLang="en-US" dirty="0" smtClean="0"/>
              <a:t>障害児者のニーズ把握のために</a:t>
            </a:r>
            <a:r>
              <a:rPr lang="en-US" altLang="ja-JP" dirty="0"/>
              <a:t>…</a:t>
            </a:r>
            <a:r>
              <a:rPr lang="ja-JP" altLang="en-US" dirty="0" smtClean="0"/>
              <a:t>ヒアリング</a:t>
            </a:r>
            <a:endParaRPr lang="en-US" altLang="ja-JP" dirty="0" smtClean="0"/>
          </a:p>
          <a:p>
            <a:pPr lvl="1"/>
            <a:r>
              <a:rPr lang="ja-JP" altLang="en-US" dirty="0" smtClean="0">
                <a:latin typeface="HGPｺﾞｼｯｸM" pitchFamily="50" charset="-128"/>
                <a:ea typeface="HGPｺﾞｼｯｸM" pitchFamily="50" charset="-128"/>
              </a:rPr>
              <a:t>「地域福祉活動推進計画（</a:t>
            </a:r>
            <a:r>
              <a:rPr lang="en-US" altLang="ja-JP" dirty="0" smtClean="0">
                <a:latin typeface="HGPｺﾞｼｯｸM" pitchFamily="50" charset="-128"/>
                <a:ea typeface="HGPｺﾞｼｯｸM" pitchFamily="50" charset="-128"/>
              </a:rPr>
              <a:t>2003</a:t>
            </a:r>
            <a:r>
              <a:rPr lang="ja-JP" altLang="en-US" dirty="0" smtClean="0">
                <a:latin typeface="HGPｺﾞｼｯｸM" pitchFamily="50" charset="-128"/>
                <a:ea typeface="HGPｺﾞｼｯｸM" pitchFamily="50" charset="-128"/>
              </a:rPr>
              <a:t>）」策定の際、三浦市手をつなぐ育成会から「社協という組織が身近に感じられない。遠い存在だ。」「市内には私たちが使いたくなるようなサービスがない。」</a:t>
            </a:r>
            <a:r>
              <a:rPr lang="ja-JP" altLang="en-US" dirty="0">
                <a:latin typeface="HGPｺﾞｼｯｸM" pitchFamily="50" charset="-128"/>
                <a:ea typeface="HGPｺﾞｼｯｸM" pitchFamily="50" charset="-128"/>
              </a:rPr>
              <a:t>　</a:t>
            </a:r>
            <a:r>
              <a:rPr lang="en-US" altLang="ja-JP" dirty="0" smtClean="0">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など</a:t>
            </a:r>
            <a:endParaRPr lang="en-US" altLang="ja-JP" dirty="0" smtClean="0">
              <a:latin typeface="HGPｺﾞｼｯｸM" pitchFamily="50" charset="-128"/>
              <a:ea typeface="HGPｺﾞｼｯｸM" pitchFamily="50" charset="-128"/>
            </a:endParaRPr>
          </a:p>
          <a:p>
            <a:r>
              <a:rPr lang="ja-JP" altLang="en-US" dirty="0" smtClean="0"/>
              <a:t>結果</a:t>
            </a:r>
            <a:r>
              <a:rPr lang="en-US" altLang="ja-JP" dirty="0" smtClean="0"/>
              <a:t>…</a:t>
            </a:r>
          </a:p>
          <a:p>
            <a:pPr lvl="1"/>
            <a:r>
              <a:rPr lang="ja-JP" altLang="en-US" dirty="0"/>
              <a:t>知的障害者</a:t>
            </a:r>
            <a:r>
              <a:rPr lang="ja-JP" altLang="en-US" dirty="0" smtClean="0"/>
              <a:t>支援「すわのいえ」</a:t>
            </a:r>
            <a:r>
              <a:rPr lang="en-US" altLang="ja-JP" dirty="0" smtClean="0"/>
              <a:t>2006</a:t>
            </a:r>
          </a:p>
          <a:p>
            <a:pPr lvl="1"/>
            <a:r>
              <a:rPr lang="ja-JP" altLang="en-US" dirty="0" smtClean="0"/>
              <a:t>県内初の多機能型</a:t>
            </a:r>
            <a:r>
              <a:rPr lang="ja-JP" altLang="en-US" dirty="0"/>
              <a:t>とも</a:t>
            </a:r>
            <a:r>
              <a:rPr lang="ja-JP" altLang="en-US" dirty="0" err="1"/>
              <a:t>しび</a:t>
            </a:r>
            <a:r>
              <a:rPr lang="ja-JP" altLang="en-US" dirty="0" smtClean="0"/>
              <a:t>ショップ「</a:t>
            </a:r>
            <a:r>
              <a:rPr lang="en-US" altLang="ja-JP" dirty="0"/>
              <a:t>Cafe BLUE SEAS</a:t>
            </a:r>
            <a:r>
              <a:rPr lang="ja-JP" altLang="en-US" dirty="0" smtClean="0"/>
              <a:t>」</a:t>
            </a:r>
            <a:r>
              <a:rPr lang="en-US" altLang="ja-JP" dirty="0" smtClean="0"/>
              <a:t>2008.12</a:t>
            </a:r>
          </a:p>
          <a:p>
            <a:pPr lvl="1"/>
            <a:r>
              <a:rPr lang="zh-TW" altLang="en-US" dirty="0" smtClean="0">
                <a:latin typeface="HGPｺﾞｼｯｸE" pitchFamily="50" charset="-128"/>
                <a:ea typeface="HGPｺﾞｼｯｸE" pitchFamily="50" charset="-128"/>
              </a:rPr>
              <a:t>三浦</a:t>
            </a:r>
            <a:r>
              <a:rPr lang="zh-TW" altLang="en-US" dirty="0">
                <a:latin typeface="HGPｺﾞｼｯｸE" pitchFamily="50" charset="-128"/>
                <a:ea typeface="HGPｺﾞｼｯｸE" pitchFamily="50" charset="-128"/>
              </a:rPr>
              <a:t>半島広域就労困難者等就労支援</a:t>
            </a:r>
            <a:r>
              <a:rPr lang="zh-TW" altLang="en-US" dirty="0" smtClean="0">
                <a:latin typeface="HGPｺﾞｼｯｸE" pitchFamily="50" charset="-128"/>
                <a:ea typeface="HGPｺﾞｼｯｸE" pitchFamily="50" charset="-128"/>
              </a:rPr>
              <a:t>事業</a:t>
            </a:r>
            <a:r>
              <a:rPr lang="ja-JP" altLang="en-US" dirty="0" smtClean="0">
                <a:latin typeface="HGPｺﾞｼｯｸE" pitchFamily="50" charset="-128"/>
                <a:ea typeface="HGPｺﾞｼｯｸE" pitchFamily="50" charset="-128"/>
              </a:rPr>
              <a:t>「えい吉」</a:t>
            </a:r>
            <a:r>
              <a:rPr lang="en-US" altLang="ja-JP" dirty="0" smtClean="0">
                <a:ea typeface="HGPｺﾞｼｯｸE" pitchFamily="50" charset="-128"/>
              </a:rPr>
              <a:t>2009.9</a:t>
            </a:r>
          </a:p>
          <a:p>
            <a:pPr lvl="1"/>
            <a:r>
              <a:rPr lang="ja-JP" altLang="en-US" dirty="0"/>
              <a:t>就労継続</a:t>
            </a:r>
            <a:r>
              <a:rPr lang="ja-JP" altLang="en-US" dirty="0" smtClean="0"/>
              <a:t>支援</a:t>
            </a:r>
            <a:r>
              <a:rPr lang="en-US" altLang="ja-JP" dirty="0" smtClean="0"/>
              <a:t>B</a:t>
            </a:r>
            <a:r>
              <a:rPr lang="ja-JP" altLang="en-US" dirty="0" smtClean="0"/>
              <a:t>型「どんまい」</a:t>
            </a:r>
            <a:r>
              <a:rPr lang="en-US" altLang="ja-JP" dirty="0" smtClean="0"/>
              <a:t>2010.4</a:t>
            </a:r>
          </a:p>
          <a:p>
            <a:pPr lvl="1"/>
            <a:r>
              <a:rPr kumimoji="1" lang="ja-JP" altLang="en-US" dirty="0" smtClean="0"/>
              <a:t>児童デイサービス「</a:t>
            </a:r>
            <a:r>
              <a:rPr kumimoji="1" lang="en-US" altLang="ja-JP" dirty="0" smtClean="0"/>
              <a:t>HUG</a:t>
            </a:r>
            <a:r>
              <a:rPr kumimoji="1" lang="ja-JP" altLang="en-US" dirty="0" smtClean="0"/>
              <a:t>くみ」</a:t>
            </a:r>
            <a:r>
              <a:rPr kumimoji="1" lang="en-US" altLang="ja-JP" dirty="0" smtClean="0"/>
              <a:t>2010.8</a:t>
            </a:r>
          </a:p>
          <a:p>
            <a:pPr marL="365760" lvl="1" indent="0">
              <a:buNone/>
            </a:pPr>
            <a:r>
              <a:rPr kumimoji="1" lang="en-US" altLang="ja-JP" dirty="0" smtClean="0"/>
              <a:t>	</a:t>
            </a:r>
            <a:r>
              <a:rPr kumimoji="1" lang="ja-JP" altLang="en-US" dirty="0" smtClean="0"/>
              <a:t>⇒障害児・者の居場所作りを集中的に行う</a:t>
            </a:r>
            <a:endParaRPr lang="en-US" altLang="ja-JP" dirty="0"/>
          </a:p>
          <a:p>
            <a:pPr marL="365760" lvl="1" indent="0">
              <a:buNone/>
            </a:pPr>
            <a:endParaRPr kumimoji="1" lang="en-US" altLang="ja-JP" dirty="0" smtClean="0"/>
          </a:p>
          <a:p>
            <a:pPr marL="365760" lvl="1" indent="0">
              <a:buNone/>
            </a:pPr>
            <a:endParaRPr kumimoji="1" lang="en-US" altLang="ja-JP" dirty="0" smtClean="0"/>
          </a:p>
          <a:p>
            <a:pPr lvl="1"/>
            <a:endParaRPr kumimoji="1" lang="ja-JP" altLang="en-US" dirty="0"/>
          </a:p>
        </p:txBody>
      </p:sp>
    </p:spTree>
    <p:extLst>
      <p:ext uri="{BB962C8B-B14F-4D97-AF65-F5344CB8AC3E}">
        <p14:creationId xmlns:p14="http://schemas.microsoft.com/office/powerpoint/2010/main" val="213577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協働について・現在</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現在も、ヒアリングなど意見を伺うことで、新しいサービスが生みだそうとしています。</a:t>
            </a:r>
            <a:endParaRPr kumimoji="1" lang="ja-JP" altLang="en-US" dirty="0"/>
          </a:p>
        </p:txBody>
      </p:sp>
    </p:spTree>
    <p:extLst>
      <p:ext uri="{BB962C8B-B14F-4D97-AF65-F5344CB8AC3E}">
        <p14:creationId xmlns:p14="http://schemas.microsoft.com/office/powerpoint/2010/main" val="2384951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1169</TotalTime>
  <Words>1042</Words>
  <Application>Microsoft Office PowerPoint</Application>
  <PresentationFormat>画面に合わせる (4:3)</PresentationFormat>
  <Paragraphs>116</Paragraphs>
  <Slides>16</Slides>
  <Notes>8</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デザート</vt:lpstr>
      <vt:lpstr>三浦市社協における 当事者支援</vt:lpstr>
      <vt:lpstr>三浦市の状況</vt:lpstr>
      <vt:lpstr>三浦市の状況</vt:lpstr>
      <vt:lpstr>三浦市社協と当事者団体</vt:lpstr>
      <vt:lpstr>三浦市社協と当事者団体</vt:lpstr>
      <vt:lpstr>第2次ボランティア活動推進計画 ～三浦市社協における市民活動の捉え方～</vt:lpstr>
      <vt:lpstr>第2次ボランティア活動推進計画</vt:lpstr>
      <vt:lpstr>協働について・歴史</vt:lpstr>
      <vt:lpstr>協働について・現在</vt:lpstr>
      <vt:lpstr>肢体不自由児入浴サービス</vt:lpstr>
      <vt:lpstr>肢体不自由児入浴サービス②</vt:lpstr>
      <vt:lpstr>三浦市社協と当事者団体</vt:lpstr>
      <vt:lpstr>地域福祉活動計画</vt:lpstr>
      <vt:lpstr>地域福祉活動計画</vt:lpstr>
      <vt:lpstr>今後の課題</vt:lpstr>
      <vt:lpstr>おわりに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三浦市社協における 当事者支援</dc:title>
  <dc:creator>FJ-USER</dc:creator>
  <cp:lastModifiedBy>FJ-USER</cp:lastModifiedBy>
  <cp:revision>72</cp:revision>
  <cp:lastPrinted>2013-09-04T03:01:20Z</cp:lastPrinted>
  <dcterms:created xsi:type="dcterms:W3CDTF">2013-08-29T02:20:28Z</dcterms:created>
  <dcterms:modified xsi:type="dcterms:W3CDTF">2013-09-04T08:06:01Z</dcterms:modified>
</cp:coreProperties>
</file>