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youmu" initials="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7-04T15:46:24.964" idx="1">
    <p:pos x="10" y="10"/>
    <p:text>　これは、神奈川新聞という地方紙の記事です。ちょうど「支援費制度」が導入される頃の。
　私たちは、地域福祉活動計画の策定を通して当時の「手をつなぐ育成会」と急接近していました。
　この計画策定に伴うヒアリングの中で、育成会のメンバーからは、相当手厳しい批判も受けています。
　「社協というのは、お年寄りの福祉をやるところだと思っていました」あるいは「三浦市には障害者がいないみたい」―といった具合に。
　県下でも抜きんでて高齢化率の高い三浦市にあって、高齢者福祉対策が急務の課題であったことは事実です。それでもなお、遅々として進まない障害者施策に、当事者やその保護者は例えようのない苛立ちを感じていたのです。
　私たちは、求められる施策を計画に落とし込むために、支援費制度に関する緊急調査を実施することにしました。サービスの利用経験の少ない当事者や保護者にとって、新制度に対する期待感は希薄で、むしろ諦観がまさっていたからです。
　三浦市社会福祉協議会では、長きにわたって、神奈川新聞の支局長と良好な関係性を築いてきました。支局長が、記事の不足に困っているときは、いつでも情報を提供できるだけの準備もしていました。なお、三浦市民にもっとも読まれている新聞が、この神奈川新聞であることをここに付言しておきます。
　当時の担当係長は、この緊急調査の結果をつぶさに支局長に報告しました。
　支局長も大いに関心を示してくださり、小さな記事ではなく、5段ぶち抜きの「特集」で行こうということになりました。
　これがその記事です。障害福祉サービスに関する市町村格差が広がっていること、親亡き後政策の問題、そして、障害者のための施設が一つもないことなどが、当事者や保護者の悲痛な叫びとして報道されています。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7-04T15:51:35.233" idx="3">
    <p:pos x="10" y="10"/>
    <p:text>　この記事は、少なからず三浦市にセンセーションを巻き起こしました。
　三浦市議会でも取り上げられ、革新系だけでなく保守系の議員もこの問題に関する三浦市の姿勢を質したのです。
　ここに至り三浦市も重い腰を上げ、障害者のための拠点整備を断行する旨の表明をしたのです。
　これから重要になるであろうジャーナリズムの方向性に「シビックジャーナリズム」というのがあるそうです。
　この、米国で90年代に登場した「シビックジャーナリズム」の本質は、社会が抱える問題を単に報道するのではなく、市民の積極的な行動を促し、最終的には問題を解決していく「市民参加型」の新しい報道手法です。
　もちろんシビックジャーナリズムには賛否があることは承知をしています。
　それでも私たちは、このシビックジャーナリズムの可能性を信じています。
　三浦市のように財政力の乏しい町にあって、市民の力は掛け替えのない「宝」だからです。カネはないけど「人」がいる。広報誌「社協みうら」が人に焦点をあてるのは、そのためです。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3-07-04T16:10:26.163" idx="4">
    <p:pos x="10" y="1"/>
    <p:text>　他にもこんな“仕掛け”をしています。
　行財政改革の一環で民間への売却が検討されている公共施設があります。
　高率の国庫補助金に飛びついて、市単独事業として年間900万円もの血税を注ぎ込んでいる施設が、いよいよもってお荷物となってきたのです。実は、この施設、本会が指定管理を受けています。
　地域の高齢者のサロンとして開設され10年が経過し、今では、年間1万人もの当該者が利用する介護予防施設です。存続を求める声も後を絶ちません。
　そこで私たちは、この施設を「三浦市民」の財産として残すべく、市民に広くアイディアを募集することにしました。
　一定の収益をあげながらも、一部サロン機能を残すための「アイデイィア」が多数寄せられました。
　このアイディアをもとに、今年度中に「再利用計画」をまとめ、三浦市に対し政策提言するつもりです。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3-07-05T12:01:33.157" idx="6">
    <p:pos x="10" y="10"/>
    <p:text>これは、152号からリニューアルした「社協みうら」という広報紙の表紙です。2か月に1回全戸配布で発行しています。
先ほども少し申し上げましたが、この「社協みうら」では、「人」に焦点をあてた紙面づくりをこころがけています。
紙媒体の場合、スペースの都合上、どうしても舌足らずな記事になってしまうことがありますが、三浦市社会福祉協議会は、これをHPで補完する仕組みをつくっています。
「社協みうら」に書かれた記事はダイジェストで、スペースに余裕のあるHPにその全長版が掲載されるという仕組みです。</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3-07-04T16:42:49" idx="5">
    <p:pos x="10" y="10"/>
    <p:text>　広報の財源ですが、三浦市社会福祉協議会では、会費や寄付金といった財源のほかに、介護保険や自立支援事業の剰余金もこれにあてています。
　このグラフは平成25年度予算の財源構成を図示したものです。3億円の予算のうち約7割は、介護保険事業や収益事業といった自主財源で構成されています。
　ちなみに三浦市からの補助金は12％に止まっています。5年後には７％代にまで減少するのではないかという試算もあります。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F6F74-F26B-4F0A-B8B2-36E27A1BF9BD}" type="datetimeFigureOut">
              <a:rPr kumimoji="1" lang="ja-JP" altLang="en-US" smtClean="0"/>
              <a:t>2013/7/11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659BE8-3B27-4FB9-9A8E-50F8D011B65D}" type="slidenum">
              <a:rPr kumimoji="1" lang="ja-JP" altLang="en-US" smtClean="0"/>
              <a:t>‹#›</a:t>
            </a:fld>
            <a:endParaRPr kumimoji="1" lang="ja-JP" altLang="en-US"/>
          </a:p>
        </p:txBody>
      </p:sp>
    </p:spTree>
    <p:extLst>
      <p:ext uri="{BB962C8B-B14F-4D97-AF65-F5344CB8AC3E}">
        <p14:creationId xmlns:p14="http://schemas.microsoft.com/office/powerpoint/2010/main" val="3234857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これは三浦市社会福祉協議会の</a:t>
            </a:r>
            <a:r>
              <a:rPr kumimoji="1" lang="en-US" altLang="ja-JP" dirty="0" smtClean="0"/>
              <a:t>HP</a:t>
            </a:r>
            <a:r>
              <a:rPr kumimoji="1" lang="ja-JP" altLang="en-US" dirty="0" smtClean="0"/>
              <a:t>のトップページです。いろいろコンテンツがありますけども、その中に、担当者から探すというアイコンをクリックすると、</a:t>
            </a:r>
            <a:endParaRPr kumimoji="1" lang="ja-JP" altLang="en-US" dirty="0"/>
          </a:p>
        </p:txBody>
      </p:sp>
      <p:sp>
        <p:nvSpPr>
          <p:cNvPr id="4" name="スライド番号プレースホルダー 3"/>
          <p:cNvSpPr>
            <a:spLocks noGrp="1"/>
          </p:cNvSpPr>
          <p:nvPr>
            <p:ph type="sldNum" sz="quarter" idx="10"/>
          </p:nvPr>
        </p:nvSpPr>
        <p:spPr/>
        <p:txBody>
          <a:bodyPr/>
          <a:lstStyle/>
          <a:p>
            <a:fld id="{72659BE8-3B27-4FB9-9A8E-50F8D011B65D}" type="slidenum">
              <a:rPr kumimoji="1" lang="ja-JP" altLang="en-US" smtClean="0"/>
              <a:t>4</a:t>
            </a:fld>
            <a:endParaRPr kumimoji="1" lang="ja-JP" altLang="en-US"/>
          </a:p>
        </p:txBody>
      </p:sp>
    </p:spTree>
    <p:extLst>
      <p:ext uri="{BB962C8B-B14F-4D97-AF65-F5344CB8AC3E}">
        <p14:creationId xmlns:p14="http://schemas.microsoft.com/office/powerpoint/2010/main" val="147639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あいうえお順に職員の氏名と役職、顔写真が掲載されます。この顔写真をクリックすると、</a:t>
            </a:r>
            <a:endParaRPr kumimoji="1" lang="ja-JP" altLang="en-US" dirty="0"/>
          </a:p>
        </p:txBody>
      </p:sp>
      <p:sp>
        <p:nvSpPr>
          <p:cNvPr id="4" name="スライド番号プレースホルダー 3"/>
          <p:cNvSpPr>
            <a:spLocks noGrp="1"/>
          </p:cNvSpPr>
          <p:nvPr>
            <p:ph type="sldNum" sz="quarter" idx="10"/>
          </p:nvPr>
        </p:nvSpPr>
        <p:spPr/>
        <p:txBody>
          <a:bodyPr/>
          <a:lstStyle/>
          <a:p>
            <a:fld id="{72659BE8-3B27-4FB9-9A8E-50F8D011B65D}" type="slidenum">
              <a:rPr kumimoji="1" lang="ja-JP" altLang="en-US" smtClean="0"/>
              <a:t>5</a:t>
            </a:fld>
            <a:endParaRPr kumimoji="1" lang="ja-JP" altLang="en-US"/>
          </a:p>
        </p:txBody>
      </p:sp>
    </p:spTree>
    <p:extLst>
      <p:ext uri="{BB962C8B-B14F-4D97-AF65-F5344CB8AC3E}">
        <p14:creationId xmlns:p14="http://schemas.microsoft.com/office/powerpoint/2010/main" val="224232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このように、職員の職務に対する姿勢などがコメントとして掲載されています。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2659BE8-3B27-4FB9-9A8E-50F8D011B65D}" type="slidenum">
              <a:rPr kumimoji="1" lang="ja-JP" altLang="en-US" smtClean="0"/>
              <a:t>6</a:t>
            </a:fld>
            <a:endParaRPr kumimoji="1" lang="ja-JP" altLang="en-US"/>
          </a:p>
        </p:txBody>
      </p:sp>
    </p:spTree>
    <p:extLst>
      <p:ext uri="{BB962C8B-B14F-4D97-AF65-F5344CB8AC3E}">
        <p14:creationId xmlns:p14="http://schemas.microsoft.com/office/powerpoint/2010/main" val="30167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これがその</a:t>
            </a:r>
            <a:r>
              <a:rPr kumimoji="1" lang="en-US" altLang="ja-JP" dirty="0" smtClean="0"/>
              <a:t>HP</a:t>
            </a:r>
            <a:r>
              <a:rPr kumimoji="1" lang="ja-JP" altLang="en-US" dirty="0" smtClean="0"/>
              <a:t>です。</a:t>
            </a:r>
            <a:endParaRPr kumimoji="1" lang="ja-JP" altLang="en-US" dirty="0"/>
          </a:p>
        </p:txBody>
      </p:sp>
      <p:sp>
        <p:nvSpPr>
          <p:cNvPr id="4" name="スライド番号プレースホルダー 3"/>
          <p:cNvSpPr>
            <a:spLocks noGrp="1"/>
          </p:cNvSpPr>
          <p:nvPr>
            <p:ph type="sldNum" sz="quarter" idx="10"/>
          </p:nvPr>
        </p:nvSpPr>
        <p:spPr/>
        <p:txBody>
          <a:bodyPr/>
          <a:lstStyle/>
          <a:p>
            <a:fld id="{72659BE8-3B27-4FB9-9A8E-50F8D011B65D}" type="slidenum">
              <a:rPr kumimoji="1" lang="ja-JP" altLang="en-US" smtClean="0"/>
              <a:t>14</a:t>
            </a:fld>
            <a:endParaRPr kumimoji="1" lang="ja-JP" altLang="en-US"/>
          </a:p>
        </p:txBody>
      </p:sp>
    </p:spTree>
    <p:extLst>
      <p:ext uri="{BB962C8B-B14F-4D97-AF65-F5344CB8AC3E}">
        <p14:creationId xmlns:p14="http://schemas.microsoft.com/office/powerpoint/2010/main" val="49309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A2A62CEB-AF7D-4D83-BEAD-EE4AFF41B056}" type="datetimeFigureOut">
              <a:rPr kumimoji="1" lang="ja-JP" altLang="en-US" smtClean="0"/>
              <a:t>2013/7/11</a:t>
            </a:fld>
            <a:endParaRPr kumimoji="1" lang="ja-JP" altLang="en-US"/>
          </a:p>
        </p:txBody>
      </p:sp>
      <p:sp>
        <p:nvSpPr>
          <p:cNvPr id="8" name="Slide Number Placeholder 7"/>
          <p:cNvSpPr>
            <a:spLocks noGrp="1"/>
          </p:cNvSpPr>
          <p:nvPr>
            <p:ph type="sldNum" sz="quarter" idx="11"/>
          </p:nvPr>
        </p:nvSpPr>
        <p:spPr/>
        <p:txBody>
          <a:bodyPr/>
          <a:lstStyle/>
          <a:p>
            <a:fld id="{1692E477-B4F3-47FD-BCEC-50100D95CCAB}"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2A62CEB-AF7D-4D83-BEAD-EE4AFF41B056}" type="datetimeFigureOut">
              <a:rPr kumimoji="1" lang="ja-JP" altLang="en-US" smtClean="0"/>
              <a:t>2013/7/11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692E477-B4F3-47FD-BCEC-50100D95CCAB}"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2A62CEB-AF7D-4D83-BEAD-EE4AFF41B056}" type="datetimeFigureOut">
              <a:rPr kumimoji="1" lang="ja-JP" altLang="en-US" smtClean="0"/>
              <a:t>2013/7/11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692E477-B4F3-47FD-BCEC-50100D95CCAB}"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fld id="{A2A62CEB-AF7D-4D83-BEAD-EE4AFF41B056}" type="datetimeFigureOut">
              <a:rPr kumimoji="1" lang="ja-JP" altLang="en-US" smtClean="0"/>
              <a:t>2013/7/11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692E477-B4F3-47FD-BCEC-50100D95CCAB}"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2A62CEB-AF7D-4D83-BEAD-EE4AFF41B056}" type="datetimeFigureOut">
              <a:rPr kumimoji="1" lang="ja-JP" altLang="en-US" smtClean="0"/>
              <a:t>2013/7/11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692E477-B4F3-47FD-BCEC-50100D95CCAB}" type="slidenum">
              <a:rPr kumimoji="1" lang="ja-JP" altLang="en-US" smtClean="0"/>
              <a:t>‹#›</a:t>
            </a:fld>
            <a:endParaRPr kumimoji="1" lang="ja-JP"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fld id="{A2A62CEB-AF7D-4D83-BEAD-EE4AFF41B056}" type="datetimeFigureOut">
              <a:rPr kumimoji="1" lang="ja-JP" altLang="en-US" smtClean="0"/>
              <a:t>2013/7/11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692E477-B4F3-47FD-BCEC-50100D95CCAB}" type="slidenum">
              <a:rPr kumimoji="1" lang="ja-JP" altLang="en-US" smtClean="0"/>
              <a:t>‹#›</a:t>
            </a:fld>
            <a:endParaRPr kumimoji="1" lang="ja-JP" altLang="en-US"/>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A2A62CEB-AF7D-4D83-BEAD-EE4AFF41B056}" type="datetimeFigureOut">
              <a:rPr kumimoji="1" lang="ja-JP" altLang="en-US" smtClean="0"/>
              <a:t>2013/7/11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692E477-B4F3-47FD-BCEC-50100D95CCAB}" type="slidenum">
              <a:rPr kumimoji="1" lang="ja-JP" altLang="en-US" smtClean="0"/>
              <a:t>‹#›</a:t>
            </a:fld>
            <a:endParaRPr kumimoji="1" lang="ja-JP" altLang="en-US"/>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2A62CEB-AF7D-4D83-BEAD-EE4AFF41B056}" type="datetimeFigureOut">
              <a:rPr kumimoji="1" lang="ja-JP" altLang="en-US" smtClean="0"/>
              <a:t>2013/7/11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692E477-B4F3-47FD-BCEC-50100D95CCAB}"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62CEB-AF7D-4D83-BEAD-EE4AFF41B056}" type="datetimeFigureOut">
              <a:rPr kumimoji="1" lang="ja-JP" altLang="en-US" smtClean="0"/>
              <a:t>2013/7/11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692E477-B4F3-47FD-BCEC-50100D95CCAB}"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2A62CEB-AF7D-4D83-BEAD-EE4AFF41B056}" type="datetimeFigureOut">
              <a:rPr kumimoji="1" lang="ja-JP" altLang="en-US" smtClean="0"/>
              <a:t>2013/7/11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692E477-B4F3-47FD-BCEC-50100D95CCAB}"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2A62CEB-AF7D-4D83-BEAD-EE4AFF41B056}" type="datetimeFigureOut">
              <a:rPr kumimoji="1" lang="ja-JP" altLang="en-US" smtClean="0"/>
              <a:t>2013/7/11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692E477-B4F3-47FD-BCEC-50100D95CCAB}"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2A62CEB-AF7D-4D83-BEAD-EE4AFF41B056}" type="datetimeFigureOut">
              <a:rPr kumimoji="1" lang="ja-JP" altLang="en-US" smtClean="0"/>
              <a:t>2013/7/11</a:t>
            </a:fld>
            <a:endParaRPr kumimoji="1" lang="ja-JP"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692E477-B4F3-47FD-BCEC-50100D95CCAB}" type="slidenum">
              <a:rPr kumimoji="1" lang="ja-JP" altLang="en-US" smtClean="0"/>
              <a:t>‹#›</a:t>
            </a:fld>
            <a:endParaRPr kumimoji="1" lang="ja-JP"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457200" y="1268760"/>
            <a:ext cx="8229600" cy="4857403"/>
          </a:xfrm>
        </p:spPr>
        <p:txBody>
          <a:bodyPr>
            <a:normAutofit/>
          </a:bodyPr>
          <a:lstStyle/>
          <a:p>
            <a:pPr marL="0" indent="0" algn="r">
              <a:buNone/>
            </a:pPr>
            <a:r>
              <a:rPr kumimoji="1" lang="ja-JP" altLang="en-US" sz="1600" dirty="0" smtClean="0">
                <a:latin typeface="+mn-ea"/>
              </a:rPr>
              <a:t>平成２５年度　広報力強化セミナー</a:t>
            </a:r>
            <a:endParaRPr kumimoji="1" lang="en-US" altLang="ja-JP" sz="1600" dirty="0" smtClean="0">
              <a:latin typeface="+mn-ea"/>
            </a:endParaRPr>
          </a:p>
          <a:p>
            <a:pPr marL="0" indent="0">
              <a:buNone/>
            </a:pPr>
            <a:endParaRPr kumimoji="1" lang="en-US" altLang="ja-JP" sz="1800" dirty="0" smtClean="0"/>
          </a:p>
          <a:p>
            <a:pPr marL="0" indent="0">
              <a:buNone/>
            </a:pPr>
            <a:r>
              <a:rPr kumimoji="1" lang="ja-JP" altLang="en-US" sz="1800" dirty="0" smtClean="0"/>
              <a:t>ホームページをより良く活用する</a:t>
            </a:r>
            <a:endParaRPr kumimoji="1" lang="en-US" altLang="ja-JP" sz="1800" dirty="0" smtClean="0"/>
          </a:p>
          <a:p>
            <a:pPr marL="0" indent="0">
              <a:buNone/>
            </a:pPr>
            <a:endParaRPr lang="en-US" altLang="ja-JP" dirty="0"/>
          </a:p>
          <a:p>
            <a:pPr marL="0" indent="0" algn="ctr">
              <a:buNone/>
            </a:pPr>
            <a:r>
              <a:rPr lang="ja-JP" altLang="en-US" sz="3200" dirty="0" smtClean="0"/>
              <a:t>人口４６，５６６人の“まち”の取り組み</a:t>
            </a:r>
            <a:endParaRPr lang="en-US" altLang="ja-JP" sz="3200" dirty="0"/>
          </a:p>
          <a:p>
            <a:pPr marL="0" indent="0" algn="ctr">
              <a:buNone/>
            </a:pPr>
            <a:endParaRPr lang="en-US" altLang="ja-JP" sz="4000" dirty="0"/>
          </a:p>
          <a:p>
            <a:pPr marL="0" indent="0" algn="ctr">
              <a:buNone/>
            </a:pPr>
            <a:endParaRPr lang="en-US" altLang="ja-JP" sz="4000" dirty="0" smtClean="0"/>
          </a:p>
          <a:p>
            <a:pPr marL="0" indent="0" algn="r">
              <a:buNone/>
            </a:pPr>
            <a:r>
              <a:rPr lang="ja-JP" altLang="en-US" sz="2000" dirty="0"/>
              <a:t>社会福祉</a:t>
            </a:r>
            <a:r>
              <a:rPr lang="ja-JP" altLang="en-US" sz="2000" dirty="0" smtClean="0"/>
              <a:t>法人三浦市社会福祉協議会</a:t>
            </a:r>
            <a:endParaRPr lang="en-US" altLang="ja-JP" sz="2000" dirty="0" smtClean="0"/>
          </a:p>
          <a:p>
            <a:pPr marL="0" indent="0">
              <a:buNone/>
            </a:pPr>
            <a:r>
              <a:rPr lang="ja-JP" altLang="en-US" sz="2000" dirty="0" smtClean="0"/>
              <a:t>　　　　　　　　　　　　　　　　　地域福祉課主事　杉崎　悠子</a:t>
            </a:r>
            <a:endParaRPr lang="en-US" altLang="ja-JP" sz="2000" dirty="0" smtClean="0"/>
          </a:p>
          <a:p>
            <a:pPr marL="0" indent="0">
              <a:buNone/>
            </a:pPr>
            <a:r>
              <a:rPr lang="ja-JP" altLang="en-US" sz="2000" dirty="0" smtClean="0"/>
              <a:t>　　　　　　　　　　　　　　　　　　　平成２５年７月１７日</a:t>
            </a:r>
            <a:endParaRPr lang="en-US" altLang="ja-JP" sz="2000" dirty="0" smtClean="0"/>
          </a:p>
        </p:txBody>
      </p:sp>
    </p:spTree>
    <p:extLst>
      <p:ext uri="{BB962C8B-B14F-4D97-AF65-F5344CB8AC3E}">
        <p14:creationId xmlns:p14="http://schemas.microsoft.com/office/powerpoint/2010/main" val="2729146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800100"/>
            <a:ext cx="8229600" cy="1600200"/>
          </a:xfrm>
        </p:spPr>
        <p:txBody>
          <a:bodyPr/>
          <a:lstStyle/>
          <a:p>
            <a:r>
              <a:rPr lang="ja-JP" altLang="en-US" sz="2600" dirty="0" smtClean="0">
                <a:latin typeface="+mn-ea"/>
                <a:ea typeface="+mn-ea"/>
              </a:rPr>
              <a:t>政策</a:t>
            </a:r>
            <a:r>
              <a:rPr lang="ja-JP" altLang="en-US" sz="2600" dirty="0">
                <a:latin typeface="+mn-ea"/>
                <a:ea typeface="+mn-ea"/>
              </a:rPr>
              <a:t>論争</a:t>
            </a:r>
            <a:r>
              <a:rPr lang="ja-JP" altLang="en-US" sz="2600" dirty="0" smtClean="0">
                <a:latin typeface="+mn-ea"/>
                <a:ea typeface="+mn-ea"/>
              </a:rPr>
              <a:t>を巻き起こすような“仕掛け”情報の提供</a:t>
            </a:r>
            <a:endParaRPr kumimoji="1" lang="ja-JP" altLang="en-US" sz="2600" dirty="0">
              <a:latin typeface="+mn-ea"/>
              <a:ea typeface="+mn-ea"/>
            </a:endParaRPr>
          </a:p>
        </p:txBody>
      </p:sp>
      <p:pic>
        <p:nvPicPr>
          <p:cNvPr id="4" name="Picture 2" descr="C:\Users\jyoumu\Desktop\無題.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36711"/>
            <a:ext cx="6978823" cy="564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179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603448"/>
            <a:ext cx="8229600" cy="1600200"/>
          </a:xfrm>
        </p:spPr>
        <p:txBody>
          <a:bodyPr/>
          <a:lstStyle/>
          <a:p>
            <a:r>
              <a:rPr kumimoji="1" lang="ja-JP" altLang="en-US" sz="3600" dirty="0" smtClean="0">
                <a:latin typeface="+mn-ea"/>
                <a:ea typeface="+mn-ea"/>
              </a:rPr>
              <a:t>それは、時として行政を動かす力に！</a:t>
            </a:r>
            <a:endParaRPr kumimoji="1" lang="ja-JP" altLang="en-US" sz="3600" dirty="0">
              <a:latin typeface="+mn-ea"/>
              <a:ea typeface="+mn-ea"/>
            </a:endParaRPr>
          </a:p>
        </p:txBody>
      </p:sp>
      <p:pic>
        <p:nvPicPr>
          <p:cNvPr id="4" name="Picture 2" descr="C:\Users\jyoumu\Desktop\無題.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47499"/>
            <a:ext cx="5963170" cy="549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026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75456"/>
            <a:ext cx="8229600" cy="1600200"/>
          </a:xfrm>
        </p:spPr>
        <p:txBody>
          <a:bodyPr/>
          <a:lstStyle/>
          <a:p>
            <a:r>
              <a:rPr kumimoji="1" lang="ja-JP" altLang="en-US" sz="4400" dirty="0" smtClean="0">
                <a:latin typeface="+mn-ea"/>
                <a:ea typeface="+mn-ea"/>
              </a:rPr>
              <a:t>市民にアイディアを募集</a:t>
            </a:r>
            <a:endParaRPr kumimoji="1" lang="ja-JP" altLang="en-US" sz="4400" dirty="0">
              <a:latin typeface="+mn-ea"/>
              <a:ea typeface="+mn-ea"/>
            </a:endParaRPr>
          </a:p>
        </p:txBody>
      </p:sp>
      <p:pic>
        <p:nvPicPr>
          <p:cNvPr id="4" name="Picture 3" descr="C:\Users\jyoumu\Desktop\無題.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986498"/>
            <a:ext cx="3952106" cy="560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192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196" y="-490195"/>
            <a:ext cx="8229600" cy="1600200"/>
          </a:xfrm>
        </p:spPr>
        <p:txBody>
          <a:bodyPr/>
          <a:lstStyle/>
          <a:p>
            <a:r>
              <a:rPr kumimoji="1" lang="ja-JP" altLang="en-US" sz="4400" dirty="0" smtClean="0">
                <a:latin typeface="+mn-ea"/>
                <a:ea typeface="+mn-ea"/>
              </a:rPr>
              <a:t>ＨＰと連動した広報紙づくり</a:t>
            </a:r>
            <a:endParaRPr kumimoji="1" lang="ja-JP" altLang="en-US" sz="4400" dirty="0">
              <a:latin typeface="+mn-ea"/>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590" y="1102151"/>
            <a:ext cx="3960440" cy="556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724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32656"/>
            <a:ext cx="7603763"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425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03448"/>
            <a:ext cx="8229600" cy="1600200"/>
          </a:xfrm>
        </p:spPr>
        <p:txBody>
          <a:bodyPr/>
          <a:lstStyle/>
          <a:p>
            <a:r>
              <a:rPr kumimoji="1" lang="ja-JP" altLang="en-US" sz="4400" dirty="0" smtClean="0">
                <a:latin typeface="+mn-ea"/>
                <a:ea typeface="+mn-ea"/>
              </a:rPr>
              <a:t>財源</a:t>
            </a:r>
            <a:endParaRPr kumimoji="1" lang="ja-JP" altLang="en-US" sz="4400" dirty="0">
              <a:latin typeface="+mn-ea"/>
              <a:ea typeface="+mn-ea"/>
            </a:endParaRPr>
          </a:p>
        </p:txBody>
      </p:sp>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00974"/>
            <a:ext cx="7776864" cy="5280353"/>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spTree>
    <p:extLst>
      <p:ext uri="{BB962C8B-B14F-4D97-AF65-F5344CB8AC3E}">
        <p14:creationId xmlns:p14="http://schemas.microsoft.com/office/powerpoint/2010/main" val="1055617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latin typeface="HG明朝E" pitchFamily="17" charset="-128"/>
                <a:ea typeface="HG明朝E" pitchFamily="17" charset="-128"/>
              </a:rPr>
              <a:t>三浦市の状況</a:t>
            </a:r>
            <a:endParaRPr kumimoji="1" lang="ja-JP" altLang="en-US" sz="3600" dirty="0">
              <a:latin typeface="HG明朝E" pitchFamily="17" charset="-128"/>
              <a:ea typeface="HG明朝E" pitchFamily="17" charset="-12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988840"/>
            <a:ext cx="3194609"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906021" y="4509120"/>
            <a:ext cx="461665" cy="1224136"/>
          </a:xfrm>
          <a:prstGeom prst="rect">
            <a:avLst/>
          </a:prstGeom>
          <a:noFill/>
        </p:spPr>
        <p:txBody>
          <a:bodyPr vert="eaVert" wrap="square" rtlCol="0">
            <a:spAutoFit/>
          </a:bodyPr>
          <a:lstStyle/>
          <a:p>
            <a:r>
              <a:rPr kumimoji="1" lang="ja-JP" altLang="en-US" dirty="0" smtClean="0">
                <a:solidFill>
                  <a:schemeClr val="bg1"/>
                </a:solidFill>
              </a:rPr>
              <a:t>三浦市</a:t>
            </a:r>
            <a:endParaRPr kumimoji="1" lang="ja-JP" altLang="en-US" dirty="0">
              <a:solidFill>
                <a:schemeClr val="bg1"/>
              </a:solidFill>
            </a:endParaRPr>
          </a:p>
        </p:txBody>
      </p:sp>
      <p:sp>
        <p:nvSpPr>
          <p:cNvPr id="5" name="テキスト ボックス 4"/>
          <p:cNvSpPr txBox="1"/>
          <p:nvPr/>
        </p:nvSpPr>
        <p:spPr>
          <a:xfrm>
            <a:off x="3851920" y="1844824"/>
            <a:ext cx="5040560" cy="4247317"/>
          </a:xfrm>
          <a:prstGeom prst="rect">
            <a:avLst/>
          </a:prstGeom>
          <a:noFill/>
        </p:spPr>
        <p:txBody>
          <a:bodyPr wrap="square" rtlCol="0">
            <a:spAutoFit/>
          </a:bodyPr>
          <a:lstStyle/>
          <a:p>
            <a:r>
              <a:rPr kumimoji="1" lang="ja-JP" altLang="en-US" dirty="0" smtClean="0">
                <a:latin typeface="HG丸ｺﾞｼｯｸM-PRO" pitchFamily="50" charset="-128"/>
                <a:ea typeface="HG丸ｺﾞｼｯｸM-PRO" pitchFamily="50" charset="-128"/>
              </a:rPr>
              <a:t>神奈川県南東部、三浦半島の最南端に位置する。</a:t>
            </a:r>
            <a:endParaRPr kumimoji="1"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■人口</a:t>
            </a:r>
            <a:r>
              <a:rPr lang="en-US" altLang="ja-JP" dirty="0" smtClean="0">
                <a:latin typeface="HG丸ｺﾞｼｯｸM-PRO" pitchFamily="50" charset="-128"/>
                <a:ea typeface="HG丸ｺﾞｼｯｸM-PRO" pitchFamily="50" charset="-128"/>
              </a:rPr>
              <a:t>46,566</a:t>
            </a:r>
            <a:r>
              <a:rPr lang="ja-JP" altLang="en-US" dirty="0" smtClean="0">
                <a:latin typeface="HG丸ｺﾞｼｯｸM-PRO" pitchFamily="50" charset="-128"/>
                <a:ea typeface="HG丸ｺﾞｼｯｸM-PRO" pitchFamily="50" charset="-128"/>
              </a:rPr>
              <a:t>人</a:t>
            </a:r>
            <a:r>
              <a:rPr lang="ja-JP" altLang="en-US" sz="1600" dirty="0" smtClean="0">
                <a:latin typeface="HG丸ｺﾞｼｯｸM-PRO" pitchFamily="50" charset="-128"/>
                <a:ea typeface="HG丸ｺﾞｼｯｸM-PRO" pitchFamily="50" charset="-128"/>
              </a:rPr>
              <a:t>（平成</a:t>
            </a:r>
            <a:r>
              <a:rPr lang="en-US" altLang="ja-JP" sz="1600" dirty="0" smtClean="0">
                <a:latin typeface="HG丸ｺﾞｼｯｸM-PRO" pitchFamily="50" charset="-128"/>
                <a:ea typeface="HG丸ｺﾞｼｯｸM-PRO" pitchFamily="50" charset="-128"/>
              </a:rPr>
              <a:t>25</a:t>
            </a:r>
            <a:r>
              <a:rPr lang="ja-JP" altLang="en-US" sz="1600" dirty="0" smtClean="0">
                <a:latin typeface="HG丸ｺﾞｼｯｸM-PRO" pitchFamily="50" charset="-128"/>
                <a:ea typeface="HG丸ｺﾞｼｯｸM-PRO" pitchFamily="50" charset="-128"/>
              </a:rPr>
              <a:t>年</a:t>
            </a:r>
            <a:r>
              <a:rPr lang="en-US" altLang="ja-JP" sz="1600" dirty="0" smtClean="0">
                <a:latin typeface="HG丸ｺﾞｼｯｸM-PRO" pitchFamily="50" charset="-128"/>
                <a:ea typeface="HG丸ｺﾞｼｯｸM-PRO" pitchFamily="50" charset="-128"/>
              </a:rPr>
              <a:t>6</a:t>
            </a:r>
            <a:r>
              <a:rPr lang="ja-JP" altLang="en-US" sz="1600" dirty="0" smtClean="0">
                <a:latin typeface="HG丸ｺﾞｼｯｸM-PRO" pitchFamily="50" charset="-128"/>
                <a:ea typeface="HG丸ｺﾞｼｯｸM-PRO" pitchFamily="50" charset="-128"/>
              </a:rPr>
              <a:t>月</a:t>
            </a:r>
            <a:r>
              <a:rPr lang="en-US" altLang="ja-JP" sz="1600" dirty="0" smtClean="0">
                <a:latin typeface="HG丸ｺﾞｼｯｸM-PRO" pitchFamily="50" charset="-128"/>
                <a:ea typeface="HG丸ｺﾞｼｯｸM-PRO" pitchFamily="50" charset="-128"/>
              </a:rPr>
              <a:t>1</a:t>
            </a:r>
            <a:r>
              <a:rPr lang="ja-JP" altLang="en-US" sz="1600" dirty="0" smtClean="0">
                <a:latin typeface="HG丸ｺﾞｼｯｸM-PRO" pitchFamily="50" charset="-128"/>
                <a:ea typeface="HG丸ｺﾞｼｯｸM-PRO" pitchFamily="50" charset="-128"/>
              </a:rPr>
              <a:t>日現在）</a:t>
            </a:r>
            <a:endParaRPr lang="en-US" altLang="ja-JP" sz="1600" dirty="0" smtClean="0">
              <a:latin typeface="HG丸ｺﾞｼｯｸM-PRO" pitchFamily="50" charset="-128"/>
              <a:ea typeface="HG丸ｺﾞｼｯｸM-PRO" pitchFamily="50" charset="-128"/>
            </a:endParaRPr>
          </a:p>
          <a:p>
            <a:r>
              <a:rPr kumimoji="1" lang="ja-JP" altLang="en-US" dirty="0" smtClean="0">
                <a:latin typeface="HG丸ｺﾞｼｯｸM-PRO" pitchFamily="50" charset="-128"/>
                <a:ea typeface="HG丸ｺﾞｼｯｸM-PRO" pitchFamily="50" charset="-128"/>
              </a:rPr>
              <a:t>■高齢化率　２９．８９％</a:t>
            </a:r>
            <a:r>
              <a:rPr kumimoji="1" lang="ja-JP" altLang="en-US" sz="1600" dirty="0" smtClean="0">
                <a:latin typeface="HG丸ｺﾞｼｯｸM-PRO" pitchFamily="50" charset="-128"/>
                <a:ea typeface="HG丸ｺﾞｼｯｸM-PRO" pitchFamily="50" charset="-128"/>
              </a:rPr>
              <a:t>（平成</a:t>
            </a:r>
            <a:r>
              <a:rPr kumimoji="1" lang="en-US" altLang="ja-JP" sz="1600" dirty="0" smtClean="0">
                <a:latin typeface="HG丸ｺﾞｼｯｸM-PRO" pitchFamily="50" charset="-128"/>
                <a:ea typeface="HG丸ｺﾞｼｯｸM-PRO" pitchFamily="50" charset="-128"/>
              </a:rPr>
              <a:t>25</a:t>
            </a:r>
            <a:r>
              <a:rPr kumimoji="1" lang="ja-JP" altLang="en-US" sz="1600" dirty="0" smtClean="0">
                <a:latin typeface="HG丸ｺﾞｼｯｸM-PRO" pitchFamily="50" charset="-128"/>
                <a:ea typeface="HG丸ｺﾞｼｯｸM-PRO" pitchFamily="50" charset="-128"/>
              </a:rPr>
              <a:t>年</a:t>
            </a:r>
            <a:r>
              <a:rPr kumimoji="1" lang="en-US" altLang="ja-JP" sz="1600" dirty="0" smtClean="0">
                <a:latin typeface="HG丸ｺﾞｼｯｸM-PRO" pitchFamily="50" charset="-128"/>
                <a:ea typeface="HG丸ｺﾞｼｯｸM-PRO" pitchFamily="50" charset="-128"/>
              </a:rPr>
              <a:t>4</a:t>
            </a:r>
            <a:r>
              <a:rPr kumimoji="1" lang="ja-JP" altLang="en-US" sz="1600" dirty="0" smtClean="0">
                <a:latin typeface="HG丸ｺﾞｼｯｸM-PRO" pitchFamily="50" charset="-128"/>
                <a:ea typeface="HG丸ｺﾞｼｯｸM-PRO" pitchFamily="50" charset="-128"/>
              </a:rPr>
              <a:t>月</a:t>
            </a:r>
            <a:r>
              <a:rPr kumimoji="1" lang="en-US" altLang="ja-JP" sz="1600" dirty="0" smtClean="0">
                <a:latin typeface="HG丸ｺﾞｼｯｸM-PRO" pitchFamily="50" charset="-128"/>
                <a:ea typeface="HG丸ｺﾞｼｯｸM-PRO" pitchFamily="50" charset="-128"/>
              </a:rPr>
              <a:t>1</a:t>
            </a:r>
            <a:r>
              <a:rPr kumimoji="1" lang="ja-JP" altLang="en-US" sz="1600" dirty="0" smtClean="0">
                <a:latin typeface="HG丸ｺﾞｼｯｸM-PRO" pitchFamily="50" charset="-128"/>
                <a:ea typeface="HG丸ｺﾞｼｯｸM-PRO" pitchFamily="50" charset="-128"/>
              </a:rPr>
              <a:t>日）</a:t>
            </a:r>
            <a:endParaRPr kumimoji="1" lang="en-US" altLang="ja-JP" sz="1600"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■基幹産業　第</a:t>
            </a:r>
            <a:r>
              <a:rPr lang="en-US" altLang="ja-JP" dirty="0" smtClean="0">
                <a:latin typeface="HG丸ｺﾞｼｯｸM-PRO" pitchFamily="50" charset="-128"/>
                <a:ea typeface="HG丸ｺﾞｼｯｸM-PRO" pitchFamily="50" charset="-128"/>
              </a:rPr>
              <a:t>1</a:t>
            </a:r>
            <a:r>
              <a:rPr lang="ja-JP" altLang="en-US" dirty="0" smtClean="0">
                <a:latin typeface="HG丸ｺﾞｼｯｸM-PRO" pitchFamily="50" charset="-128"/>
                <a:ea typeface="HG丸ｺﾞｼｯｸM-PRO" pitchFamily="50" charset="-128"/>
              </a:rPr>
              <a:t>次産業（農業／漁業）</a:t>
            </a:r>
            <a:endParaRPr lang="en-US" altLang="ja-JP" dirty="0" smtClean="0">
              <a:latin typeface="HG丸ｺﾞｼｯｸM-PRO" pitchFamily="50" charset="-128"/>
              <a:ea typeface="HG丸ｺﾞｼｯｸM-PRO" pitchFamily="50" charset="-128"/>
            </a:endParaRPr>
          </a:p>
          <a:p>
            <a:r>
              <a:rPr kumimoji="1" lang="ja-JP" altLang="en-US" dirty="0" smtClean="0">
                <a:latin typeface="HG丸ｺﾞｼｯｸM-PRO" pitchFamily="50" charset="-128"/>
                <a:ea typeface="HG丸ｺﾞｼｯｸM-PRO" pitchFamily="50" charset="-128"/>
              </a:rPr>
              <a:t>■隣接市　横須賀市</a:t>
            </a:r>
            <a:endParaRPr kumimoji="1"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■三浦市の財政力指数は０．７７</a:t>
            </a:r>
            <a:endParaRPr lang="en-US" altLang="ja-JP" dirty="0" smtClean="0">
              <a:latin typeface="HG丸ｺﾞｼｯｸM-PRO" pitchFamily="50" charset="-128"/>
              <a:ea typeface="HG丸ｺﾞｼｯｸM-PRO" pitchFamily="50" charset="-128"/>
            </a:endParaRPr>
          </a:p>
          <a:p>
            <a:r>
              <a:rPr kumimoji="1" lang="ja-JP" altLang="en-US" dirty="0" smtClean="0">
                <a:latin typeface="HG丸ｺﾞｼｯｸM-PRO" pitchFamily="50" charset="-128"/>
                <a:ea typeface="HG丸ｺﾞｼｯｸM-PRO" pitchFamily="50" charset="-128"/>
              </a:rPr>
              <a:t>■経常収支比率　９９．０％</a:t>
            </a:r>
            <a:endParaRPr kumimoji="1"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■遠洋マグロの基地として名を馳せ、隆盛期に市立病院、市営水道、市営魚市場を設けたが、現在では財政圧迫の要因となっている。全国に先駆け土地開発公社を解散（第三セクター等改革推進債の発行）。</a:t>
            </a:r>
            <a:endParaRPr lang="en-US" altLang="ja-JP" dirty="0" smtClean="0">
              <a:latin typeface="HG丸ｺﾞｼｯｸM-PRO" pitchFamily="50" charset="-128"/>
              <a:ea typeface="HG丸ｺﾞｼｯｸM-PRO" pitchFamily="50" charset="-128"/>
            </a:endParaRPr>
          </a:p>
          <a:p>
            <a:r>
              <a:rPr kumimoji="1" lang="ja-JP" altLang="en-US" dirty="0" smtClean="0">
                <a:latin typeface="HG丸ｺﾞｼｯｸM-PRO" pitchFamily="50" charset="-128"/>
                <a:ea typeface="HG丸ｺﾞｼｯｸM-PRO" pitchFamily="50" charset="-128"/>
              </a:rPr>
              <a:t>■地形／地勢から産業が限定され、就労機会</a:t>
            </a:r>
            <a:r>
              <a:rPr lang="ja-JP" altLang="en-US" dirty="0" smtClean="0">
                <a:latin typeface="HG丸ｺﾞｼｯｸM-PRO" pitchFamily="50" charset="-128"/>
                <a:ea typeface="HG丸ｺﾞｼｯｸM-PRO" pitchFamily="50" charset="-128"/>
              </a:rPr>
              <a:t>の問題から人口の流出（減少）に歯止めがかからない状態。</a:t>
            </a:r>
            <a:endParaRPr kumimoji="1" lang="ja-JP" altLang="en-US"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730655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HG明朝E" pitchFamily="17" charset="-128"/>
                <a:ea typeface="HG明朝E" pitchFamily="17" charset="-128"/>
              </a:rPr>
              <a:t>神奈川県下最後発でホームページを開設</a:t>
            </a:r>
            <a:endParaRPr kumimoji="1" lang="ja-JP" altLang="en-US" sz="3200" dirty="0">
              <a:latin typeface="HG明朝E" pitchFamily="17" charset="-128"/>
              <a:ea typeface="HG明朝E" pitchFamily="17" charset="-128"/>
            </a:endParaRPr>
          </a:p>
        </p:txBody>
      </p:sp>
      <p:sp>
        <p:nvSpPr>
          <p:cNvPr id="3" name="コンテンツ プレースホルダー 2"/>
          <p:cNvSpPr>
            <a:spLocks noGrp="1"/>
          </p:cNvSpPr>
          <p:nvPr>
            <p:ph idx="1"/>
          </p:nvPr>
        </p:nvSpPr>
        <p:spPr/>
        <p:txBody>
          <a:bodyPr>
            <a:normAutofit lnSpcReduction="10000"/>
          </a:bodyPr>
          <a:lstStyle/>
          <a:p>
            <a:r>
              <a:rPr lang="ja-JP" altLang="en-US" dirty="0"/>
              <a:t>県内の市町村数は</a:t>
            </a:r>
            <a:r>
              <a:rPr lang="en-US" altLang="ja-JP" dirty="0"/>
              <a:t>33</a:t>
            </a:r>
            <a:r>
              <a:rPr lang="ja-JP" altLang="en-US" dirty="0"/>
              <a:t>で、うち市は</a:t>
            </a:r>
            <a:r>
              <a:rPr lang="en-US" altLang="ja-JP" dirty="0"/>
              <a:t>19</a:t>
            </a:r>
            <a:r>
              <a:rPr lang="ja-JP" altLang="en-US" dirty="0" err="1"/>
              <a:t>、</a:t>
            </a:r>
            <a:r>
              <a:rPr lang="ja-JP" altLang="en-US" dirty="0"/>
              <a:t>町は</a:t>
            </a:r>
            <a:r>
              <a:rPr lang="en-US" altLang="ja-JP" dirty="0"/>
              <a:t>13</a:t>
            </a:r>
            <a:r>
              <a:rPr lang="ja-JP" altLang="en-US" dirty="0" err="1"/>
              <a:t>、</a:t>
            </a:r>
            <a:r>
              <a:rPr lang="ja-JP" altLang="en-US" dirty="0"/>
              <a:t>村は</a:t>
            </a:r>
            <a:r>
              <a:rPr lang="en-US" altLang="ja-JP" dirty="0" smtClean="0"/>
              <a:t>1</a:t>
            </a:r>
            <a:r>
              <a:rPr lang="ja-JP" altLang="en-US" dirty="0" err="1" smtClean="0"/>
              <a:t>。</a:t>
            </a:r>
            <a:endParaRPr lang="en-US" altLang="ja-JP" dirty="0" smtClean="0"/>
          </a:p>
          <a:p>
            <a:r>
              <a:rPr kumimoji="1" lang="ja-JP" altLang="en-US" dirty="0"/>
              <a:t>三浦市社会福祉協</a:t>
            </a:r>
            <a:r>
              <a:rPr kumimoji="1" lang="ja-JP" altLang="en-US" dirty="0" smtClean="0"/>
              <a:t>議会のホームページは県下、最後発で開設されました。</a:t>
            </a:r>
            <a:endParaRPr kumimoji="1" lang="en-US" altLang="ja-JP" dirty="0" smtClean="0"/>
          </a:p>
          <a:p>
            <a:r>
              <a:rPr lang="ja-JP" altLang="en-US" dirty="0" smtClean="0"/>
              <a:t>横浜横須賀道路を使えば車で４０分程度で横浜市（県庁）に着きます。品川まで電車で１時間強で着きます。三浦市は都心に最も近い“</a:t>
            </a:r>
            <a:r>
              <a:rPr lang="ja-JP" altLang="en-US" dirty="0" err="1" smtClean="0"/>
              <a:t>ど</a:t>
            </a:r>
            <a:r>
              <a:rPr lang="ja-JP" altLang="en-US" dirty="0" smtClean="0"/>
              <a:t>田舎”なのです。</a:t>
            </a:r>
            <a:endParaRPr lang="en-US" altLang="ja-JP" dirty="0" smtClean="0"/>
          </a:p>
          <a:p>
            <a:r>
              <a:rPr kumimoji="1" lang="ja-JP" altLang="en-US" dirty="0" smtClean="0"/>
              <a:t>市域の</a:t>
            </a:r>
            <a:r>
              <a:rPr kumimoji="1" lang="ja-JP" altLang="en-US" dirty="0"/>
              <a:t>中に</a:t>
            </a:r>
            <a:r>
              <a:rPr kumimoji="1" lang="ja-JP" altLang="en-US" dirty="0" smtClean="0"/>
              <a:t>は、限界集落化した地域も現出しており、過疎の先進地として神奈川県では認知されています。</a:t>
            </a:r>
            <a:endParaRPr kumimoji="1" lang="en-US" altLang="ja-JP" dirty="0" smtClean="0"/>
          </a:p>
          <a:p>
            <a:r>
              <a:rPr lang="ja-JP" altLang="en-US" dirty="0" smtClean="0"/>
              <a:t>実は、人口は寒川町に抜かれ、５万人を大きく割っています。</a:t>
            </a:r>
            <a:endParaRPr lang="en-US" altLang="ja-JP" dirty="0" smtClean="0"/>
          </a:p>
          <a:p>
            <a:r>
              <a:rPr kumimoji="1" lang="ja-JP" altLang="en-US" dirty="0"/>
              <a:t>そこ</a:t>
            </a:r>
            <a:r>
              <a:rPr kumimoji="1" lang="ja-JP" altLang="en-US" dirty="0" smtClean="0"/>
              <a:t>で我々は</a:t>
            </a:r>
            <a:r>
              <a:rPr lang="ja-JP" altLang="en-US" dirty="0" smtClean="0"/>
              <a:t>、こうした地域状況に鑑みた</a:t>
            </a:r>
            <a:r>
              <a:rPr kumimoji="1" lang="ja-JP" altLang="en-US" dirty="0" smtClean="0"/>
              <a:t>ＨＰを作成することにしました。</a:t>
            </a:r>
            <a:endParaRPr kumimoji="1" lang="ja-JP" altLang="en-US" dirty="0"/>
          </a:p>
        </p:txBody>
      </p:sp>
    </p:spTree>
    <p:extLst>
      <p:ext uri="{BB962C8B-B14F-4D97-AF65-F5344CB8AC3E}">
        <p14:creationId xmlns:p14="http://schemas.microsoft.com/office/powerpoint/2010/main" val="2738731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HGP明朝E" pitchFamily="18" charset="-128"/>
                <a:ea typeface="HGP明朝E" pitchFamily="18" charset="-128"/>
              </a:rPr>
              <a:t>三浦市社協のＨＰの特徴</a:t>
            </a:r>
            <a:endParaRPr kumimoji="1" lang="ja-JP" altLang="en-US" dirty="0">
              <a:latin typeface="HGP明朝E" pitchFamily="18" charset="-128"/>
              <a:ea typeface="HGP明朝E" pitchFamily="18"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1938338"/>
            <a:ext cx="90963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下矢印 3"/>
          <p:cNvSpPr/>
          <p:nvPr/>
        </p:nvSpPr>
        <p:spPr>
          <a:xfrm rot="7963426">
            <a:off x="4606272" y="4521402"/>
            <a:ext cx="792088" cy="122413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436096" y="5449018"/>
            <a:ext cx="3249142" cy="400110"/>
          </a:xfrm>
          <a:prstGeom prst="rect">
            <a:avLst/>
          </a:prstGeom>
          <a:noFill/>
        </p:spPr>
        <p:txBody>
          <a:bodyPr wrap="square" rtlCol="0">
            <a:spAutoFit/>
          </a:bodyPr>
          <a:lstStyle/>
          <a:p>
            <a:r>
              <a:rPr kumimoji="1" lang="ja-JP" altLang="en-US" sz="2000" dirty="0" smtClean="0"/>
              <a:t>ここをクリックすると</a:t>
            </a:r>
            <a:r>
              <a:rPr kumimoji="1" lang="en-US" altLang="ja-JP" sz="2000" dirty="0" smtClean="0"/>
              <a:t>…</a:t>
            </a:r>
            <a:endParaRPr kumimoji="1" lang="ja-JP" altLang="en-US" sz="2000" dirty="0"/>
          </a:p>
        </p:txBody>
      </p:sp>
    </p:spTree>
    <p:extLst>
      <p:ext uri="{BB962C8B-B14F-4D97-AF65-F5344CB8AC3E}">
        <p14:creationId xmlns:p14="http://schemas.microsoft.com/office/powerpoint/2010/main" val="2626474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69" y="63663"/>
            <a:ext cx="8064896" cy="6610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下矢印 2"/>
          <p:cNvSpPr/>
          <p:nvPr/>
        </p:nvSpPr>
        <p:spPr>
          <a:xfrm rot="6645153">
            <a:off x="5731105" y="5476978"/>
            <a:ext cx="471911" cy="125356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551712" y="6288845"/>
            <a:ext cx="2592288" cy="338554"/>
          </a:xfrm>
          <a:prstGeom prst="rect">
            <a:avLst/>
          </a:prstGeom>
          <a:noFill/>
        </p:spPr>
        <p:txBody>
          <a:bodyPr wrap="square" rtlCol="0">
            <a:spAutoFit/>
          </a:bodyPr>
          <a:lstStyle/>
          <a:p>
            <a:r>
              <a:rPr kumimoji="1" lang="ja-JP" altLang="en-US" sz="1600" dirty="0" smtClean="0"/>
              <a:t>ここをクリックすると</a:t>
            </a:r>
            <a:r>
              <a:rPr kumimoji="1" lang="en-US" altLang="ja-JP" sz="1600" dirty="0" smtClean="0"/>
              <a:t>…</a:t>
            </a:r>
            <a:endParaRPr kumimoji="1" lang="ja-JP" altLang="en-US" sz="1600" dirty="0"/>
          </a:p>
        </p:txBody>
      </p:sp>
    </p:spTree>
    <p:extLst>
      <p:ext uri="{BB962C8B-B14F-4D97-AF65-F5344CB8AC3E}">
        <p14:creationId xmlns:p14="http://schemas.microsoft.com/office/powerpoint/2010/main" val="1731491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01" y="476672"/>
            <a:ext cx="840703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436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59432"/>
            <a:ext cx="8229600" cy="1600200"/>
          </a:xfrm>
        </p:spPr>
        <p:txBody>
          <a:bodyPr/>
          <a:lstStyle/>
          <a:p>
            <a:r>
              <a:rPr kumimoji="1" lang="ja-JP" altLang="en-US" sz="4400" dirty="0" smtClean="0">
                <a:latin typeface="HGP明朝E" pitchFamily="18" charset="-128"/>
                <a:ea typeface="HGP明朝E" pitchFamily="18" charset="-128"/>
              </a:rPr>
              <a:t>人口が少ないからこそできるＨＰ</a:t>
            </a:r>
            <a:endParaRPr kumimoji="1" lang="ja-JP" altLang="en-US" sz="4400" dirty="0">
              <a:latin typeface="HGP明朝E" pitchFamily="18" charset="-128"/>
              <a:ea typeface="HGP明朝E" pitchFamily="18" charset="-128"/>
            </a:endParaRPr>
          </a:p>
        </p:txBody>
      </p:sp>
      <p:sp>
        <p:nvSpPr>
          <p:cNvPr id="5" name="コンテンツ プレースホルダー 2"/>
          <p:cNvSpPr>
            <a:spLocks noGrp="1"/>
          </p:cNvSpPr>
          <p:nvPr>
            <p:ph idx="1"/>
          </p:nvPr>
        </p:nvSpPr>
        <p:spPr>
          <a:xfrm>
            <a:off x="457200" y="1600200"/>
            <a:ext cx="8229600" cy="4525963"/>
          </a:xfrm>
        </p:spPr>
        <p:txBody>
          <a:bodyPr/>
          <a:lstStyle/>
          <a:p>
            <a:r>
              <a:rPr kumimoji="1" lang="ja-JP" altLang="en-US" dirty="0" smtClean="0"/>
              <a:t>私たち</a:t>
            </a:r>
            <a:r>
              <a:rPr lang="ja-JP" altLang="en-US" dirty="0"/>
              <a:t>が考えた“地域状況に鑑みたＨＰ</a:t>
            </a:r>
            <a:r>
              <a:rPr lang="ja-JP" altLang="en-US" dirty="0" smtClean="0"/>
              <a:t>”とは、顔のわかるＨＰです。</a:t>
            </a:r>
            <a:endParaRPr lang="en-US" altLang="ja-JP" dirty="0" smtClean="0"/>
          </a:p>
          <a:p>
            <a:r>
              <a:rPr lang="ja-JP" altLang="en-US" dirty="0"/>
              <a:t>担当者</a:t>
            </a:r>
            <a:r>
              <a:rPr lang="ja-JP" altLang="en-US" dirty="0" smtClean="0"/>
              <a:t>の顔と事業を結びつけることによって、そして、顔を覚えてもらうことによって、名前はわからないけど、この人を頼って行けば、今の困りごとを解消するヒントが掴める</a:t>
            </a:r>
            <a:r>
              <a:rPr lang="en-US" altLang="ja-JP" dirty="0" smtClean="0"/>
              <a:t>―</a:t>
            </a:r>
            <a:r>
              <a:rPr lang="ja-JP" altLang="en-US" dirty="0" smtClean="0"/>
              <a:t>と思っていただけるように工夫しました。</a:t>
            </a:r>
            <a:endParaRPr lang="en-US" altLang="ja-JP" dirty="0" smtClean="0"/>
          </a:p>
          <a:p>
            <a:r>
              <a:rPr lang="ja-JP" altLang="en-US" dirty="0" smtClean="0"/>
              <a:t>人口４万５千の町だから有効な広報手段だと考えています。</a:t>
            </a:r>
            <a:endParaRPr lang="en-US" altLang="ja-JP" dirty="0" smtClean="0"/>
          </a:p>
          <a:p>
            <a:endParaRPr kumimoji="1" lang="ja-JP" altLang="en-US" dirty="0"/>
          </a:p>
        </p:txBody>
      </p:sp>
    </p:spTree>
    <p:extLst>
      <p:ext uri="{BB962C8B-B14F-4D97-AF65-F5344CB8AC3E}">
        <p14:creationId xmlns:p14="http://schemas.microsoft.com/office/powerpoint/2010/main" val="3122777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2751" y="-603448"/>
            <a:ext cx="8229600" cy="1600200"/>
          </a:xfrm>
        </p:spPr>
        <p:txBody>
          <a:bodyPr/>
          <a:lstStyle/>
          <a:p>
            <a:r>
              <a:rPr kumimoji="1" lang="ja-JP" altLang="en-US" sz="4000" dirty="0" smtClean="0">
                <a:latin typeface="HGP明朝E" pitchFamily="18" charset="-128"/>
                <a:ea typeface="HGP明朝E" pitchFamily="18" charset="-128"/>
              </a:rPr>
              <a:t>その他にも</a:t>
            </a:r>
            <a:r>
              <a:rPr kumimoji="1" lang="en-US" altLang="ja-JP" sz="4000" dirty="0" smtClean="0">
                <a:latin typeface="HGP明朝E" pitchFamily="18" charset="-128"/>
                <a:ea typeface="HGP明朝E" pitchFamily="18" charset="-128"/>
              </a:rPr>
              <a:t>…</a:t>
            </a:r>
            <a:r>
              <a:rPr kumimoji="1" lang="ja-JP" altLang="en-US" sz="4000" dirty="0" smtClean="0">
                <a:latin typeface="HGP明朝E" pitchFamily="18" charset="-128"/>
                <a:ea typeface="HGP明朝E" pitchFamily="18" charset="-128"/>
              </a:rPr>
              <a:t>毎日更新されるブログや</a:t>
            </a:r>
            <a:endParaRPr kumimoji="1" lang="ja-JP" altLang="en-US" sz="4000" dirty="0">
              <a:latin typeface="HGP明朝E" pitchFamily="18" charset="-128"/>
              <a:ea typeface="HGP明朝E" pitchFamily="18" charset="-12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5"/>
            <a:ext cx="6015799" cy="5109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1100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5049" y="-292536"/>
            <a:ext cx="8229600" cy="1600200"/>
          </a:xfrm>
        </p:spPr>
        <p:txBody>
          <a:bodyPr/>
          <a:lstStyle/>
          <a:p>
            <a:r>
              <a:rPr kumimoji="1" lang="ja-JP" altLang="en-US" sz="3600" dirty="0" smtClean="0">
                <a:latin typeface="+mn-ea"/>
                <a:ea typeface="+mn-ea"/>
              </a:rPr>
              <a:t>動きのある動画で日々</a:t>
            </a:r>
            <a:r>
              <a:rPr kumimoji="1" lang="ja-JP" altLang="en-US" sz="3600" smtClean="0">
                <a:latin typeface="+mn-ea"/>
                <a:ea typeface="+mn-ea"/>
              </a:rPr>
              <a:t>の活動も紹介</a:t>
            </a:r>
            <a:endParaRPr kumimoji="1" lang="ja-JP" altLang="en-US" sz="3600" dirty="0">
              <a:latin typeface="+mn-ea"/>
              <a:ea typeface="+mn-ea"/>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508627" cy="5096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8120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639</TotalTime>
  <Words>420</Words>
  <Application>Microsoft Office PowerPoint</Application>
  <PresentationFormat>画面に合わせる (4:3)</PresentationFormat>
  <Paragraphs>50</Paragraphs>
  <Slides>15</Slides>
  <Notes>4</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エグゼクティブ</vt:lpstr>
      <vt:lpstr>PowerPoint プレゼンテーション</vt:lpstr>
      <vt:lpstr>三浦市の状況</vt:lpstr>
      <vt:lpstr>神奈川県下最後発でホームページを開設</vt:lpstr>
      <vt:lpstr>三浦市社協のＨＰの特徴</vt:lpstr>
      <vt:lpstr>PowerPoint プレゼンテーション</vt:lpstr>
      <vt:lpstr>PowerPoint プレゼンテーション</vt:lpstr>
      <vt:lpstr>人口が少ないからこそできるＨＰ</vt:lpstr>
      <vt:lpstr>その他にも…毎日更新されるブログや</vt:lpstr>
      <vt:lpstr>動きのある動画で日々の活動も紹介</vt:lpstr>
      <vt:lpstr>政策論争を巻き起こすような“仕掛け”情報の提供</vt:lpstr>
      <vt:lpstr>それは、時として行政を動かす力に！</vt:lpstr>
      <vt:lpstr>市民にアイディアを募集</vt:lpstr>
      <vt:lpstr>ＨＰと連動した広報紙づくり</vt:lpstr>
      <vt:lpstr>PowerPoint プレゼンテーション</vt:lpstr>
      <vt:lpstr>財源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平成25年度　広報力強化セミナー</dc:title>
  <dc:creator>jyoumu</dc:creator>
  <cp:lastModifiedBy>jyoumu</cp:lastModifiedBy>
  <cp:revision>36</cp:revision>
  <dcterms:created xsi:type="dcterms:W3CDTF">2013-06-26T06:26:29Z</dcterms:created>
  <dcterms:modified xsi:type="dcterms:W3CDTF">2013-07-11T07:17:48Z</dcterms:modified>
</cp:coreProperties>
</file>