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7"/>
  </p:notesMasterIdLst>
  <p:handoutMasterIdLst>
    <p:handoutMasterId r:id="rId28"/>
  </p:handoutMasterIdLst>
  <p:sldIdLst>
    <p:sldId id="262" r:id="rId2"/>
    <p:sldId id="352" r:id="rId3"/>
    <p:sldId id="355" r:id="rId4"/>
    <p:sldId id="340" r:id="rId5"/>
    <p:sldId id="342" r:id="rId6"/>
    <p:sldId id="316" r:id="rId7"/>
    <p:sldId id="336" r:id="rId8"/>
    <p:sldId id="347" r:id="rId9"/>
    <p:sldId id="317" r:id="rId10"/>
    <p:sldId id="344" r:id="rId11"/>
    <p:sldId id="318" r:id="rId12"/>
    <p:sldId id="323" r:id="rId13"/>
    <p:sldId id="345" r:id="rId14"/>
    <p:sldId id="348" r:id="rId15"/>
    <p:sldId id="357" r:id="rId16"/>
    <p:sldId id="257" r:id="rId17"/>
    <p:sldId id="354" r:id="rId18"/>
    <p:sldId id="308" r:id="rId19"/>
    <p:sldId id="301" r:id="rId20"/>
    <p:sldId id="286" r:id="rId21"/>
    <p:sldId id="346" r:id="rId22"/>
    <p:sldId id="356" r:id="rId23"/>
    <p:sldId id="349" r:id="rId24"/>
    <p:sldId id="350" r:id="rId25"/>
    <p:sldId id="351" r:id="rId26"/>
  </p:sldIdLst>
  <p:sldSz cx="9144000" cy="6858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CC"/>
    <a:srgbClr val="FFCCCC"/>
    <a:srgbClr val="FFCC00"/>
    <a:srgbClr val="FF6699"/>
    <a:srgbClr val="66FF33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9" autoAdjust="0"/>
    <p:restoredTop sz="88193" autoAdjust="0"/>
  </p:normalViewPr>
  <p:slideViewPr>
    <p:cSldViewPr>
      <p:cViewPr>
        <p:scale>
          <a:sx n="60" d="100"/>
          <a:sy n="60" d="100"/>
        </p:scale>
        <p:origin x="-129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>
        <p:scale>
          <a:sx n="100" d="100"/>
          <a:sy n="100" d="100"/>
        </p:scale>
        <p:origin x="-354" y="216"/>
      </p:cViewPr>
      <p:guideLst>
        <p:guide orient="horz" pos="3110"/>
        <p:guide pos="21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/>
      <c:lineChart>
        <c:grouping val="standard"/>
        <c:ser>
          <c:idx val="0"/>
          <c:order val="0"/>
          <c:tx>
            <c:strRef>
              <c:f>Sheet2!$B$3</c:f>
              <c:strCache>
                <c:ptCount val="1"/>
                <c:pt idx="0">
                  <c:v>単身世帯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Sheet2!$A$3:$A$18</c:f>
              <c:strCache>
                <c:ptCount val="16"/>
                <c:pt idx="0">
                  <c:v>（年）</c:v>
                </c:pt>
                <c:pt idx="1">
                  <c:v>1960</c:v>
                </c:pt>
                <c:pt idx="2">
                  <c:v>1965</c:v>
                </c:pt>
                <c:pt idx="3">
                  <c:v>1970</c:v>
                </c:pt>
                <c:pt idx="4">
                  <c:v>1975</c:v>
                </c:pt>
                <c:pt idx="5">
                  <c:v>1980</c:v>
                </c:pt>
                <c:pt idx="6">
                  <c:v>1985</c:v>
                </c:pt>
                <c:pt idx="7">
                  <c:v>1990</c:v>
                </c:pt>
                <c:pt idx="8">
                  <c:v>1995</c:v>
                </c:pt>
                <c:pt idx="9">
                  <c:v>2000</c:v>
                </c:pt>
                <c:pt idx="10">
                  <c:v>2005</c:v>
                </c:pt>
                <c:pt idx="11">
                  <c:v>2010</c:v>
                </c:pt>
                <c:pt idx="12">
                  <c:v>2015</c:v>
                </c:pt>
                <c:pt idx="13">
                  <c:v>2020</c:v>
                </c:pt>
                <c:pt idx="14">
                  <c:v>2025</c:v>
                </c:pt>
                <c:pt idx="15">
                  <c:v>2030</c:v>
                </c:pt>
              </c:strCache>
            </c:strRef>
          </c:cat>
          <c:val>
            <c:numRef>
              <c:f>Sheet2!$B$4:$B$18</c:f>
              <c:numCache>
                <c:formatCode>#,##0_ </c:formatCode>
                <c:ptCount val="15"/>
                <c:pt idx="0">
                  <c:v>919</c:v>
                </c:pt>
                <c:pt idx="1">
                  <c:v>1795</c:v>
                </c:pt>
                <c:pt idx="2">
                  <c:v>2888</c:v>
                </c:pt>
                <c:pt idx="3">
                  <c:v>4240</c:v>
                </c:pt>
                <c:pt idx="4">
                  <c:v>7105</c:v>
                </c:pt>
                <c:pt idx="5">
                  <c:v>7895</c:v>
                </c:pt>
                <c:pt idx="6">
                  <c:v>9390</c:v>
                </c:pt>
                <c:pt idx="7">
                  <c:v>11239</c:v>
                </c:pt>
                <c:pt idx="8">
                  <c:v>12911</c:v>
                </c:pt>
                <c:pt idx="9">
                  <c:v>14457</c:v>
                </c:pt>
                <c:pt idx="10">
                  <c:v>15707</c:v>
                </c:pt>
                <c:pt idx="11">
                  <c:v>16563</c:v>
                </c:pt>
                <c:pt idx="12">
                  <c:v>17334</c:v>
                </c:pt>
                <c:pt idx="13">
                  <c:v>17922</c:v>
                </c:pt>
                <c:pt idx="14">
                  <c:v>18237</c:v>
                </c:pt>
              </c:numCache>
            </c:numRef>
          </c:val>
        </c:ser>
        <c:ser>
          <c:idx val="1"/>
          <c:order val="1"/>
          <c:tx>
            <c:strRef>
              <c:f>Sheet2!$C$3</c:f>
              <c:strCache>
                <c:ptCount val="1"/>
                <c:pt idx="0">
                  <c:v>三世代同居</c:v>
                </c:pt>
              </c:strCache>
            </c:strRef>
          </c:tx>
          <c:spPr>
            <a:ln>
              <a:solidFill>
                <a:srgbClr val="66FF33"/>
              </a:solidFill>
            </a:ln>
          </c:spPr>
          <c:marker>
            <c:spPr>
              <a:solidFill>
                <a:srgbClr val="66FF33"/>
              </a:solidFill>
              <a:ln>
                <a:solidFill>
                  <a:srgbClr val="66FF33"/>
                </a:solidFill>
              </a:ln>
            </c:spPr>
          </c:marker>
          <c:cat>
            <c:strRef>
              <c:f>Sheet2!$A$3:$A$18</c:f>
              <c:strCache>
                <c:ptCount val="16"/>
                <c:pt idx="0">
                  <c:v>（年）</c:v>
                </c:pt>
                <c:pt idx="1">
                  <c:v>1960</c:v>
                </c:pt>
                <c:pt idx="2">
                  <c:v>1965</c:v>
                </c:pt>
                <c:pt idx="3">
                  <c:v>1970</c:v>
                </c:pt>
                <c:pt idx="4">
                  <c:v>1975</c:v>
                </c:pt>
                <c:pt idx="5">
                  <c:v>1980</c:v>
                </c:pt>
                <c:pt idx="6">
                  <c:v>1985</c:v>
                </c:pt>
                <c:pt idx="7">
                  <c:v>1990</c:v>
                </c:pt>
                <c:pt idx="8">
                  <c:v>1995</c:v>
                </c:pt>
                <c:pt idx="9">
                  <c:v>2000</c:v>
                </c:pt>
                <c:pt idx="10">
                  <c:v>2005</c:v>
                </c:pt>
                <c:pt idx="11">
                  <c:v>2010</c:v>
                </c:pt>
                <c:pt idx="12">
                  <c:v>2015</c:v>
                </c:pt>
                <c:pt idx="13">
                  <c:v>2020</c:v>
                </c:pt>
                <c:pt idx="14">
                  <c:v>2025</c:v>
                </c:pt>
                <c:pt idx="15">
                  <c:v>2030</c:v>
                </c:pt>
              </c:strCache>
            </c:strRef>
          </c:cat>
          <c:val>
            <c:numRef>
              <c:f>Sheet2!$C$4:$C$18</c:f>
              <c:numCache>
                <c:formatCode>#,##0_ </c:formatCode>
                <c:ptCount val="15"/>
                <c:pt idx="0">
                  <c:v>4110</c:v>
                </c:pt>
                <c:pt idx="1">
                  <c:v>4486</c:v>
                </c:pt>
                <c:pt idx="2">
                  <c:v>3662</c:v>
                </c:pt>
                <c:pt idx="3">
                  <c:v>4110</c:v>
                </c:pt>
                <c:pt idx="4">
                  <c:v>4370</c:v>
                </c:pt>
                <c:pt idx="5">
                  <c:v>4504</c:v>
                </c:pt>
                <c:pt idx="6">
                  <c:v>4302</c:v>
                </c:pt>
                <c:pt idx="7">
                  <c:v>4046</c:v>
                </c:pt>
                <c:pt idx="8">
                  <c:v>3525</c:v>
                </c:pt>
                <c:pt idx="9">
                  <c:v>3004</c:v>
                </c:pt>
                <c:pt idx="10" formatCode="General">
                  <c:v>0</c:v>
                </c:pt>
                <c:pt idx="11" formatCode="General">
                  <c:v>0</c:v>
                </c:pt>
                <c:pt idx="12" formatCode="General">
                  <c:v>0</c:v>
                </c:pt>
                <c:pt idx="13" formatCode="General">
                  <c:v>0</c:v>
                </c:pt>
                <c:pt idx="14" formatCode="General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Sheet2!$D$3</c:f>
              <c:strCache>
                <c:ptCount val="1"/>
                <c:pt idx="0">
                  <c:v>高齢者単身世帯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cat>
            <c:strRef>
              <c:f>Sheet2!$A$3:$A$18</c:f>
              <c:strCache>
                <c:ptCount val="16"/>
                <c:pt idx="0">
                  <c:v>（年）</c:v>
                </c:pt>
                <c:pt idx="1">
                  <c:v>1960</c:v>
                </c:pt>
                <c:pt idx="2">
                  <c:v>1965</c:v>
                </c:pt>
                <c:pt idx="3">
                  <c:v>1970</c:v>
                </c:pt>
                <c:pt idx="4">
                  <c:v>1975</c:v>
                </c:pt>
                <c:pt idx="5">
                  <c:v>1980</c:v>
                </c:pt>
                <c:pt idx="6">
                  <c:v>1985</c:v>
                </c:pt>
                <c:pt idx="7">
                  <c:v>1990</c:v>
                </c:pt>
                <c:pt idx="8">
                  <c:v>1995</c:v>
                </c:pt>
                <c:pt idx="9">
                  <c:v>2000</c:v>
                </c:pt>
                <c:pt idx="10">
                  <c:v>2005</c:v>
                </c:pt>
                <c:pt idx="11">
                  <c:v>2010</c:v>
                </c:pt>
                <c:pt idx="12">
                  <c:v>2015</c:v>
                </c:pt>
                <c:pt idx="13">
                  <c:v>2020</c:v>
                </c:pt>
                <c:pt idx="14">
                  <c:v>2025</c:v>
                </c:pt>
                <c:pt idx="15">
                  <c:v>2030</c:v>
                </c:pt>
              </c:strCache>
            </c:strRef>
          </c:cat>
          <c:val>
            <c:numRef>
              <c:f>Sheet2!$D$4:$D$18</c:f>
              <c:numCache>
                <c:formatCode>#,##0_ </c:formatCode>
                <c:ptCount val="15"/>
                <c:pt idx="0">
                  <c:v>129</c:v>
                </c:pt>
                <c:pt idx="1">
                  <c:v>276</c:v>
                </c:pt>
                <c:pt idx="2">
                  <c:v>389</c:v>
                </c:pt>
                <c:pt idx="3">
                  <c:v>589</c:v>
                </c:pt>
                <c:pt idx="4">
                  <c:v>881</c:v>
                </c:pt>
                <c:pt idx="5">
                  <c:v>1181</c:v>
                </c:pt>
                <c:pt idx="6">
                  <c:v>1623</c:v>
                </c:pt>
                <c:pt idx="7">
                  <c:v>2202</c:v>
                </c:pt>
                <c:pt idx="8">
                  <c:v>3032</c:v>
                </c:pt>
                <c:pt idx="9">
                  <c:v>3865</c:v>
                </c:pt>
                <c:pt idx="10">
                  <c:v>4655</c:v>
                </c:pt>
                <c:pt idx="11">
                  <c:v>5621</c:v>
                </c:pt>
                <c:pt idx="12">
                  <c:v>6311</c:v>
                </c:pt>
                <c:pt idx="13">
                  <c:v>6729</c:v>
                </c:pt>
                <c:pt idx="14">
                  <c:v>7173</c:v>
                </c:pt>
              </c:numCache>
            </c:numRef>
          </c:val>
        </c:ser>
        <c:marker val="1"/>
        <c:axId val="184967552"/>
        <c:axId val="184969472"/>
      </c:lineChart>
      <c:catAx>
        <c:axId val="184967552"/>
        <c:scaling>
          <c:orientation val="minMax"/>
        </c:scaling>
        <c:axPos val="b"/>
        <c:numFmt formatCode="#,##0_ " sourceLinked="0"/>
        <c:tickLblPos val="nextTo"/>
        <c:crossAx val="184969472"/>
        <c:crosses val="autoZero"/>
        <c:auto val="1"/>
        <c:lblAlgn val="ctr"/>
        <c:lblOffset val="100"/>
        <c:tickLblSkip val="1960"/>
      </c:catAx>
      <c:valAx>
        <c:axId val="184969472"/>
        <c:scaling>
          <c:orientation val="minMax"/>
        </c:scaling>
        <c:axPos val="l"/>
        <c:majorGridlines/>
        <c:numFmt formatCode="#,##0_ " sourceLinked="1"/>
        <c:tickLblPos val="nextTo"/>
        <c:crossAx val="18496755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1600" baseline="0"/>
            </a:pPr>
            <a:endParaRPr lang="ja-JP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ja-JP"/>
          </a:p>
        </c:txPr>
      </c:legendEntry>
      <c:layout>
        <c:manualLayout>
          <c:xMode val="edge"/>
          <c:yMode val="edge"/>
          <c:x val="0.14098904685193736"/>
          <c:y val="4.2298155143255689E-2"/>
          <c:w val="0.23956514752329136"/>
          <c:h val="0.27635933970299598"/>
        </c:manualLayout>
      </c:layout>
      <c:overlay val="1"/>
      <c:spPr>
        <a:noFill/>
      </c:sp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44"/>
  <c:chart>
    <c:title>
      <c:tx>
        <c:rich>
          <a:bodyPr/>
          <a:lstStyle/>
          <a:p>
            <a:pPr>
              <a:defRPr/>
            </a:pPr>
            <a:r>
              <a:rPr lang="ja-JP" altLang="en-US" dirty="0" smtClean="0"/>
              <a:t>市区村長による申立件数</a:t>
            </a:r>
            <a:endParaRPr lang="ja-JP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東京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19年</c:v>
                </c:pt>
                <c:pt idx="1">
                  <c:v>20年</c:v>
                </c:pt>
                <c:pt idx="2">
                  <c:v>21年</c:v>
                </c:pt>
                <c:pt idx="3">
                  <c:v>22年</c:v>
                </c:pt>
                <c:pt idx="4">
                  <c:v>23年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297</c:v>
                </c:pt>
                <c:pt idx="1">
                  <c:v>348</c:v>
                </c:pt>
                <c:pt idx="2">
                  <c:v>459</c:v>
                </c:pt>
                <c:pt idx="3">
                  <c:v>524</c:v>
                </c:pt>
                <c:pt idx="4">
                  <c:v>595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横浜</c:v>
                </c:pt>
              </c:strCache>
            </c:strRef>
          </c:tx>
          <c:dLbls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19年</c:v>
                </c:pt>
                <c:pt idx="1">
                  <c:v>20年</c:v>
                </c:pt>
                <c:pt idx="2">
                  <c:v>21年</c:v>
                </c:pt>
                <c:pt idx="3">
                  <c:v>22年</c:v>
                </c:pt>
                <c:pt idx="4">
                  <c:v>23年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190</c:v>
                </c:pt>
                <c:pt idx="1">
                  <c:v>192</c:v>
                </c:pt>
                <c:pt idx="2">
                  <c:v>240</c:v>
                </c:pt>
                <c:pt idx="3">
                  <c:v>247</c:v>
                </c:pt>
                <c:pt idx="4">
                  <c:v>333</c:v>
                </c:pt>
              </c:numCache>
            </c:numRef>
          </c:val>
        </c:ser>
        <c:marker val="1"/>
        <c:axId val="208896000"/>
        <c:axId val="208897536"/>
      </c:lineChart>
      <c:catAx>
        <c:axId val="208896000"/>
        <c:scaling>
          <c:orientation val="minMax"/>
        </c:scaling>
        <c:axPos val="b"/>
        <c:majorTickMark val="none"/>
        <c:tickLblPos val="nextTo"/>
        <c:crossAx val="208897536"/>
        <c:crosses val="autoZero"/>
        <c:auto val="1"/>
        <c:lblAlgn val="ctr"/>
        <c:lblOffset val="100"/>
      </c:catAx>
      <c:valAx>
        <c:axId val="20889753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208896000"/>
        <c:crosses val="autoZero"/>
        <c:crossBetween val="between"/>
      </c:valAx>
      <c:spPr>
        <a:solidFill>
          <a:schemeClr val="tx1">
            <a:lumMod val="95000"/>
          </a:schemeClr>
        </a:solidFill>
      </c:spPr>
    </c:plotArea>
    <c:legend>
      <c:legendPos val="b"/>
      <c:layout>
        <c:manualLayout>
          <c:xMode val="edge"/>
          <c:yMode val="edge"/>
          <c:x val="0.2981928290019058"/>
          <c:y val="0.89544010251888562"/>
          <c:w val="0.32390898874484048"/>
          <c:h val="8.7153616143526444E-2"/>
        </c:manualLayout>
      </c:layout>
    </c:legend>
    <c:plotVisOnly val="1"/>
  </c:chart>
  <c:spPr>
    <a:solidFill>
      <a:schemeClr val="bg2">
        <a:lumMod val="40000"/>
        <a:lumOff val="60000"/>
      </a:schemeClr>
    </a:solidFill>
  </c:spPr>
  <c:txPr>
    <a:bodyPr/>
    <a:lstStyle/>
    <a:p>
      <a:pPr>
        <a:defRPr sz="1800"/>
      </a:pPr>
      <a:endParaRPr lang="ja-JP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69009F-3B7E-4B48-93F2-504FFEBAF25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91E8D640-C142-4146-A219-23B114C8EB27}">
      <dgm:prSet phldrT="[テキスト]"/>
      <dgm:spPr>
        <a:solidFill>
          <a:srgbClr val="92D050"/>
        </a:solidFill>
      </dgm:spPr>
      <dgm:t>
        <a:bodyPr/>
        <a:lstStyle/>
        <a:p>
          <a:r>
            <a:rPr kumimoji="1" lang="ja-JP" altLang="en-US" dirty="0" smtClean="0"/>
            <a:t>１</a:t>
          </a:r>
          <a:endParaRPr kumimoji="1" lang="ja-JP" altLang="en-US" dirty="0"/>
        </a:p>
      </dgm:t>
    </dgm:pt>
    <dgm:pt modelId="{EE69E958-400A-4E19-9E30-AC4C4654CD38}" type="parTrans" cxnId="{9651AB4F-9ADE-42FD-9555-2E9863CB1F49}">
      <dgm:prSet/>
      <dgm:spPr/>
      <dgm:t>
        <a:bodyPr/>
        <a:lstStyle/>
        <a:p>
          <a:endParaRPr kumimoji="1" lang="ja-JP" altLang="en-US"/>
        </a:p>
      </dgm:t>
    </dgm:pt>
    <dgm:pt modelId="{E0F075A3-A618-455C-8104-58455AE112C2}" type="sibTrans" cxnId="{9651AB4F-9ADE-42FD-9555-2E9863CB1F49}">
      <dgm:prSet/>
      <dgm:spPr/>
      <dgm:t>
        <a:bodyPr/>
        <a:lstStyle/>
        <a:p>
          <a:endParaRPr kumimoji="1" lang="ja-JP" altLang="en-US"/>
        </a:p>
      </dgm:t>
    </dgm:pt>
    <dgm:pt modelId="{2A594B32-3C1A-4DFB-A343-60E2382D829B}">
      <dgm:prSet phldrT="[テキスト]"/>
      <dgm:spPr/>
      <dgm:t>
        <a:bodyPr/>
        <a:lstStyle/>
        <a:p>
          <a:r>
            <a:rPr kumimoji="1" lang="ja-JP" altLang="en-US" dirty="0" smtClean="0"/>
            <a:t>私たちの住む地域の変化</a:t>
          </a:r>
          <a:endParaRPr kumimoji="1" lang="ja-JP" altLang="en-US" dirty="0"/>
        </a:p>
      </dgm:t>
    </dgm:pt>
    <dgm:pt modelId="{2F4F05BE-8027-4A06-ACE9-9E3015450AC3}" type="parTrans" cxnId="{C9B4A010-7AAB-4C95-8B2D-53CBF4568B67}">
      <dgm:prSet/>
      <dgm:spPr/>
      <dgm:t>
        <a:bodyPr/>
        <a:lstStyle/>
        <a:p>
          <a:endParaRPr kumimoji="1" lang="ja-JP" altLang="en-US"/>
        </a:p>
      </dgm:t>
    </dgm:pt>
    <dgm:pt modelId="{AEB163CF-77D2-414A-AEEA-9858BA337ACF}" type="sibTrans" cxnId="{C9B4A010-7AAB-4C95-8B2D-53CBF4568B67}">
      <dgm:prSet/>
      <dgm:spPr/>
      <dgm:t>
        <a:bodyPr/>
        <a:lstStyle/>
        <a:p>
          <a:endParaRPr kumimoji="1" lang="ja-JP" altLang="en-US"/>
        </a:p>
      </dgm:t>
    </dgm:pt>
    <dgm:pt modelId="{CB71EB34-0D93-4B51-93D8-E29DE8231E52}">
      <dgm:prSet phldrT="[テキスト]"/>
      <dgm:spPr>
        <a:solidFill>
          <a:srgbClr val="FFC000"/>
        </a:solidFill>
      </dgm:spPr>
      <dgm:t>
        <a:bodyPr/>
        <a:lstStyle/>
        <a:p>
          <a:r>
            <a:rPr kumimoji="1" lang="ja-JP" altLang="en-US" dirty="0" smtClean="0"/>
            <a:t>２</a:t>
          </a:r>
          <a:endParaRPr kumimoji="1" lang="ja-JP" altLang="en-US" dirty="0"/>
        </a:p>
      </dgm:t>
    </dgm:pt>
    <dgm:pt modelId="{6C3DC319-1CFC-4EC7-AD44-67191B953860}" type="parTrans" cxnId="{9220C096-9BCC-4111-8C87-7D3E04435116}">
      <dgm:prSet/>
      <dgm:spPr/>
      <dgm:t>
        <a:bodyPr/>
        <a:lstStyle/>
        <a:p>
          <a:endParaRPr kumimoji="1" lang="ja-JP" altLang="en-US"/>
        </a:p>
      </dgm:t>
    </dgm:pt>
    <dgm:pt modelId="{7C4B66C4-8FEC-4F7A-A2B9-B7C044CADFDB}" type="sibTrans" cxnId="{9220C096-9BCC-4111-8C87-7D3E04435116}">
      <dgm:prSet/>
      <dgm:spPr/>
      <dgm:t>
        <a:bodyPr/>
        <a:lstStyle/>
        <a:p>
          <a:endParaRPr kumimoji="1" lang="ja-JP" altLang="en-US"/>
        </a:p>
      </dgm:t>
    </dgm:pt>
    <dgm:pt modelId="{E9070C1B-D1BD-48EC-9403-6A88E9C0B97A}">
      <dgm:prSet phldrT="[テキスト]"/>
      <dgm:spPr/>
      <dgm:t>
        <a:bodyPr/>
        <a:lstStyle/>
        <a:p>
          <a:r>
            <a:rPr kumimoji="1" lang="ja-JP" altLang="en-US" dirty="0" smtClean="0"/>
            <a:t>後見制度とは</a:t>
          </a:r>
          <a:endParaRPr kumimoji="1" lang="ja-JP" altLang="en-US" dirty="0"/>
        </a:p>
      </dgm:t>
    </dgm:pt>
    <dgm:pt modelId="{52E90E6D-788A-47AD-A2E8-492E5AF69352}" type="parTrans" cxnId="{C0BFEBF1-FAEF-41BC-B1CB-A7BE8A4B665F}">
      <dgm:prSet/>
      <dgm:spPr/>
      <dgm:t>
        <a:bodyPr/>
        <a:lstStyle/>
        <a:p>
          <a:endParaRPr kumimoji="1" lang="ja-JP" altLang="en-US"/>
        </a:p>
      </dgm:t>
    </dgm:pt>
    <dgm:pt modelId="{E1977E07-17FB-494A-9794-24CC4CA31D52}" type="sibTrans" cxnId="{C0BFEBF1-FAEF-41BC-B1CB-A7BE8A4B665F}">
      <dgm:prSet/>
      <dgm:spPr/>
      <dgm:t>
        <a:bodyPr/>
        <a:lstStyle/>
        <a:p>
          <a:endParaRPr kumimoji="1" lang="ja-JP" altLang="en-US"/>
        </a:p>
      </dgm:t>
    </dgm:pt>
    <dgm:pt modelId="{04C5F617-5377-4521-88D9-DFC32B75AC20}">
      <dgm:prSet phldrT="[テキスト]"/>
      <dgm:spPr/>
      <dgm:t>
        <a:bodyPr/>
        <a:lstStyle/>
        <a:p>
          <a:r>
            <a:rPr kumimoji="1" lang="ja-JP" altLang="en-US" dirty="0" smtClean="0"/>
            <a:t>３</a:t>
          </a:r>
          <a:endParaRPr kumimoji="1" lang="ja-JP" altLang="en-US" dirty="0"/>
        </a:p>
      </dgm:t>
    </dgm:pt>
    <dgm:pt modelId="{63C7463D-8DB2-4696-9C6E-07A0FB38C155}" type="parTrans" cxnId="{343A883C-6973-4653-8149-33AF9795681E}">
      <dgm:prSet/>
      <dgm:spPr/>
      <dgm:t>
        <a:bodyPr/>
        <a:lstStyle/>
        <a:p>
          <a:endParaRPr kumimoji="1" lang="ja-JP" altLang="en-US"/>
        </a:p>
      </dgm:t>
    </dgm:pt>
    <dgm:pt modelId="{694E71DE-2DD8-4FF2-9B67-BDEFBD2E6823}" type="sibTrans" cxnId="{343A883C-6973-4653-8149-33AF9795681E}">
      <dgm:prSet/>
      <dgm:spPr/>
      <dgm:t>
        <a:bodyPr/>
        <a:lstStyle/>
        <a:p>
          <a:endParaRPr kumimoji="1" lang="ja-JP" altLang="en-US"/>
        </a:p>
      </dgm:t>
    </dgm:pt>
    <dgm:pt modelId="{300C8761-24BC-47D4-9F8F-29E0A08489A5}">
      <dgm:prSet phldrT="[テキスト]"/>
      <dgm:spPr/>
      <dgm:t>
        <a:bodyPr/>
        <a:lstStyle/>
        <a:p>
          <a:r>
            <a:rPr kumimoji="1" lang="ja-JP" altLang="en-US" dirty="0" smtClean="0"/>
            <a:t>かながわの</a:t>
          </a:r>
          <a:r>
            <a:rPr kumimoji="1" lang="ja-JP" altLang="en-US" dirty="0" smtClean="0"/>
            <a:t>現状</a:t>
          </a:r>
          <a:endParaRPr kumimoji="1" lang="ja-JP" altLang="en-US" dirty="0"/>
        </a:p>
      </dgm:t>
    </dgm:pt>
    <dgm:pt modelId="{1B8E25C3-7D6F-4123-9445-47B25F3B25AE}" type="parTrans" cxnId="{6B245081-2361-4D5C-AAC2-3458F0357582}">
      <dgm:prSet/>
      <dgm:spPr/>
      <dgm:t>
        <a:bodyPr/>
        <a:lstStyle/>
        <a:p>
          <a:endParaRPr kumimoji="1" lang="ja-JP" altLang="en-US"/>
        </a:p>
      </dgm:t>
    </dgm:pt>
    <dgm:pt modelId="{1A8057F0-F31B-4390-B7F0-3C32672BFD6C}" type="sibTrans" cxnId="{6B245081-2361-4D5C-AAC2-3458F0357582}">
      <dgm:prSet/>
      <dgm:spPr/>
      <dgm:t>
        <a:bodyPr/>
        <a:lstStyle/>
        <a:p>
          <a:endParaRPr kumimoji="1" lang="ja-JP" altLang="en-US"/>
        </a:p>
      </dgm:t>
    </dgm:pt>
    <dgm:pt modelId="{FB8B683D-8856-4CC5-BF6B-B05E6255CB4A}" type="pres">
      <dgm:prSet presAssocID="{B269009F-3B7E-4B48-93F2-504FFEBAF2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EA88433C-5A28-4266-9A4D-4F482E07A77A}" type="pres">
      <dgm:prSet presAssocID="{91E8D640-C142-4146-A219-23B114C8EB27}" presName="composite" presStyleCnt="0"/>
      <dgm:spPr/>
    </dgm:pt>
    <dgm:pt modelId="{C9040693-14DA-4904-8399-B0FF4C05269B}" type="pres">
      <dgm:prSet presAssocID="{91E8D640-C142-4146-A219-23B114C8EB2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FB43A8C-6642-4E2A-8E5D-31F8B54336EB}" type="pres">
      <dgm:prSet presAssocID="{91E8D640-C142-4146-A219-23B114C8EB27}" presName="descendantText" presStyleLbl="alignAcc1" presStyleIdx="0" presStyleCnt="3" custLinFactNeighborX="-249" custLinFactNeighborY="-5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29F6328-0826-4AAB-BF69-5AFCDDDC9887}" type="pres">
      <dgm:prSet presAssocID="{E0F075A3-A618-455C-8104-58455AE112C2}" presName="sp" presStyleCnt="0"/>
      <dgm:spPr/>
    </dgm:pt>
    <dgm:pt modelId="{88101B3F-B357-4157-9900-3593B75D90E4}" type="pres">
      <dgm:prSet presAssocID="{CB71EB34-0D93-4B51-93D8-E29DE8231E52}" presName="composite" presStyleCnt="0"/>
      <dgm:spPr/>
    </dgm:pt>
    <dgm:pt modelId="{CAAEEEC2-CFB2-4A82-9008-3A0D8588B6AD}" type="pres">
      <dgm:prSet presAssocID="{CB71EB34-0D93-4B51-93D8-E29DE8231E5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DBDA9DB-B8E1-405C-9F63-3593564CF853}" type="pres">
      <dgm:prSet presAssocID="{CB71EB34-0D93-4B51-93D8-E29DE8231E5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03C6AF-6D9A-4471-B138-D72546AE3115}" type="pres">
      <dgm:prSet presAssocID="{7C4B66C4-8FEC-4F7A-A2B9-B7C044CADFDB}" presName="sp" presStyleCnt="0"/>
      <dgm:spPr/>
    </dgm:pt>
    <dgm:pt modelId="{8DC557C1-347F-4F4D-A16D-AE2603D565D8}" type="pres">
      <dgm:prSet presAssocID="{04C5F617-5377-4521-88D9-DFC32B75AC20}" presName="composite" presStyleCnt="0"/>
      <dgm:spPr/>
    </dgm:pt>
    <dgm:pt modelId="{D9437740-2DB4-41C9-8C25-1A22C4C75E96}" type="pres">
      <dgm:prSet presAssocID="{04C5F617-5377-4521-88D9-DFC32B75AC2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B8BEE4E-0166-4D0D-B404-F02E360468E1}" type="pres">
      <dgm:prSet presAssocID="{04C5F617-5377-4521-88D9-DFC32B75AC2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0A09FD0-C64C-4570-9395-C318E6E187C4}" type="presOf" srcId="{E9070C1B-D1BD-48EC-9403-6A88E9C0B97A}" destId="{DDBDA9DB-B8E1-405C-9F63-3593564CF853}" srcOrd="0" destOrd="0" presId="urn:microsoft.com/office/officeart/2005/8/layout/chevron2"/>
    <dgm:cxn modelId="{6B245081-2361-4D5C-AAC2-3458F0357582}" srcId="{04C5F617-5377-4521-88D9-DFC32B75AC20}" destId="{300C8761-24BC-47D4-9F8F-29E0A08489A5}" srcOrd="0" destOrd="0" parTransId="{1B8E25C3-7D6F-4123-9445-47B25F3B25AE}" sibTransId="{1A8057F0-F31B-4390-B7F0-3C32672BFD6C}"/>
    <dgm:cxn modelId="{A207E45F-4BDB-4718-B075-5D52676A02A8}" type="presOf" srcId="{B269009F-3B7E-4B48-93F2-504FFEBAF25E}" destId="{FB8B683D-8856-4CC5-BF6B-B05E6255CB4A}" srcOrd="0" destOrd="0" presId="urn:microsoft.com/office/officeart/2005/8/layout/chevron2"/>
    <dgm:cxn modelId="{2C2C3218-A425-4DAE-84D3-2619EF8E4051}" type="presOf" srcId="{300C8761-24BC-47D4-9F8F-29E0A08489A5}" destId="{2B8BEE4E-0166-4D0D-B404-F02E360468E1}" srcOrd="0" destOrd="0" presId="urn:microsoft.com/office/officeart/2005/8/layout/chevron2"/>
    <dgm:cxn modelId="{343A883C-6973-4653-8149-33AF9795681E}" srcId="{B269009F-3B7E-4B48-93F2-504FFEBAF25E}" destId="{04C5F617-5377-4521-88D9-DFC32B75AC20}" srcOrd="2" destOrd="0" parTransId="{63C7463D-8DB2-4696-9C6E-07A0FB38C155}" sibTransId="{694E71DE-2DD8-4FF2-9B67-BDEFBD2E6823}"/>
    <dgm:cxn modelId="{24068B75-8C85-4DE5-A84E-36A4607C4CFE}" type="presOf" srcId="{2A594B32-3C1A-4DFB-A343-60E2382D829B}" destId="{0FB43A8C-6642-4E2A-8E5D-31F8B54336EB}" srcOrd="0" destOrd="0" presId="urn:microsoft.com/office/officeart/2005/8/layout/chevron2"/>
    <dgm:cxn modelId="{9220C096-9BCC-4111-8C87-7D3E04435116}" srcId="{B269009F-3B7E-4B48-93F2-504FFEBAF25E}" destId="{CB71EB34-0D93-4B51-93D8-E29DE8231E52}" srcOrd="1" destOrd="0" parTransId="{6C3DC319-1CFC-4EC7-AD44-67191B953860}" sibTransId="{7C4B66C4-8FEC-4F7A-A2B9-B7C044CADFDB}"/>
    <dgm:cxn modelId="{4815887F-3BF7-4F47-9D2D-ACABB31A5579}" type="presOf" srcId="{CB71EB34-0D93-4B51-93D8-E29DE8231E52}" destId="{CAAEEEC2-CFB2-4A82-9008-3A0D8588B6AD}" srcOrd="0" destOrd="0" presId="urn:microsoft.com/office/officeart/2005/8/layout/chevron2"/>
    <dgm:cxn modelId="{9651AB4F-9ADE-42FD-9555-2E9863CB1F49}" srcId="{B269009F-3B7E-4B48-93F2-504FFEBAF25E}" destId="{91E8D640-C142-4146-A219-23B114C8EB27}" srcOrd="0" destOrd="0" parTransId="{EE69E958-400A-4E19-9E30-AC4C4654CD38}" sibTransId="{E0F075A3-A618-455C-8104-58455AE112C2}"/>
    <dgm:cxn modelId="{C9B4A010-7AAB-4C95-8B2D-53CBF4568B67}" srcId="{91E8D640-C142-4146-A219-23B114C8EB27}" destId="{2A594B32-3C1A-4DFB-A343-60E2382D829B}" srcOrd="0" destOrd="0" parTransId="{2F4F05BE-8027-4A06-ACE9-9E3015450AC3}" sibTransId="{AEB163CF-77D2-414A-AEEA-9858BA337ACF}"/>
    <dgm:cxn modelId="{B5537D10-4261-4D02-857D-611B107AFF91}" type="presOf" srcId="{91E8D640-C142-4146-A219-23B114C8EB27}" destId="{C9040693-14DA-4904-8399-B0FF4C05269B}" srcOrd="0" destOrd="0" presId="urn:microsoft.com/office/officeart/2005/8/layout/chevron2"/>
    <dgm:cxn modelId="{13550768-A1A8-4DA7-852C-CF62AF28604B}" type="presOf" srcId="{04C5F617-5377-4521-88D9-DFC32B75AC20}" destId="{D9437740-2DB4-41C9-8C25-1A22C4C75E96}" srcOrd="0" destOrd="0" presId="urn:microsoft.com/office/officeart/2005/8/layout/chevron2"/>
    <dgm:cxn modelId="{C0BFEBF1-FAEF-41BC-B1CB-A7BE8A4B665F}" srcId="{CB71EB34-0D93-4B51-93D8-E29DE8231E52}" destId="{E9070C1B-D1BD-48EC-9403-6A88E9C0B97A}" srcOrd="0" destOrd="0" parTransId="{52E90E6D-788A-47AD-A2E8-492E5AF69352}" sibTransId="{E1977E07-17FB-494A-9794-24CC4CA31D52}"/>
    <dgm:cxn modelId="{759C7C29-6C6F-4094-AF05-0FA7100BCB4D}" type="presParOf" srcId="{FB8B683D-8856-4CC5-BF6B-B05E6255CB4A}" destId="{EA88433C-5A28-4266-9A4D-4F482E07A77A}" srcOrd="0" destOrd="0" presId="urn:microsoft.com/office/officeart/2005/8/layout/chevron2"/>
    <dgm:cxn modelId="{217BEB31-01EC-44C1-9125-ECD6B677073C}" type="presParOf" srcId="{EA88433C-5A28-4266-9A4D-4F482E07A77A}" destId="{C9040693-14DA-4904-8399-B0FF4C05269B}" srcOrd="0" destOrd="0" presId="urn:microsoft.com/office/officeart/2005/8/layout/chevron2"/>
    <dgm:cxn modelId="{1E93FDB1-D189-445C-92E2-2D547C643886}" type="presParOf" srcId="{EA88433C-5A28-4266-9A4D-4F482E07A77A}" destId="{0FB43A8C-6642-4E2A-8E5D-31F8B54336EB}" srcOrd="1" destOrd="0" presId="urn:microsoft.com/office/officeart/2005/8/layout/chevron2"/>
    <dgm:cxn modelId="{2676E0B3-083F-42D0-B0BE-924950B81A75}" type="presParOf" srcId="{FB8B683D-8856-4CC5-BF6B-B05E6255CB4A}" destId="{E29F6328-0826-4AAB-BF69-5AFCDDDC9887}" srcOrd="1" destOrd="0" presId="urn:microsoft.com/office/officeart/2005/8/layout/chevron2"/>
    <dgm:cxn modelId="{BCE885EC-8651-400D-A051-E34074A2F7EB}" type="presParOf" srcId="{FB8B683D-8856-4CC5-BF6B-B05E6255CB4A}" destId="{88101B3F-B357-4157-9900-3593B75D90E4}" srcOrd="2" destOrd="0" presId="urn:microsoft.com/office/officeart/2005/8/layout/chevron2"/>
    <dgm:cxn modelId="{48FBF294-5D24-4FC8-944F-A1D40AC17BCA}" type="presParOf" srcId="{88101B3F-B357-4157-9900-3593B75D90E4}" destId="{CAAEEEC2-CFB2-4A82-9008-3A0D8588B6AD}" srcOrd="0" destOrd="0" presId="urn:microsoft.com/office/officeart/2005/8/layout/chevron2"/>
    <dgm:cxn modelId="{6CAE4A5F-BD03-4EAC-AB49-FA24ADF1D0C0}" type="presParOf" srcId="{88101B3F-B357-4157-9900-3593B75D90E4}" destId="{DDBDA9DB-B8E1-405C-9F63-3593564CF853}" srcOrd="1" destOrd="0" presId="urn:microsoft.com/office/officeart/2005/8/layout/chevron2"/>
    <dgm:cxn modelId="{4420E7CC-2E15-4F4D-8382-0AB3C84739DE}" type="presParOf" srcId="{FB8B683D-8856-4CC5-BF6B-B05E6255CB4A}" destId="{6003C6AF-6D9A-4471-B138-D72546AE3115}" srcOrd="3" destOrd="0" presId="urn:microsoft.com/office/officeart/2005/8/layout/chevron2"/>
    <dgm:cxn modelId="{BD347FC3-145F-490C-8F0D-6FD54DBE15BF}" type="presParOf" srcId="{FB8B683D-8856-4CC5-BF6B-B05E6255CB4A}" destId="{8DC557C1-347F-4F4D-A16D-AE2603D565D8}" srcOrd="4" destOrd="0" presId="urn:microsoft.com/office/officeart/2005/8/layout/chevron2"/>
    <dgm:cxn modelId="{ADFC8A5E-1940-4B60-A8C9-498FF31ADA4D}" type="presParOf" srcId="{8DC557C1-347F-4F4D-A16D-AE2603D565D8}" destId="{D9437740-2DB4-41C9-8C25-1A22C4C75E96}" srcOrd="0" destOrd="0" presId="urn:microsoft.com/office/officeart/2005/8/layout/chevron2"/>
    <dgm:cxn modelId="{7FDDEAA9-A31E-4154-9EAC-A70B550900CE}" type="presParOf" srcId="{8DC557C1-347F-4F4D-A16D-AE2603D565D8}" destId="{2B8BEE4E-0166-4D0D-B404-F02E360468E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69009F-3B7E-4B48-93F2-504FFEBAF25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91E8D640-C142-4146-A219-23B114C8EB27}">
      <dgm:prSet phldrT="[テキスト]"/>
      <dgm:spPr>
        <a:solidFill>
          <a:srgbClr val="92D050"/>
        </a:solidFill>
      </dgm:spPr>
      <dgm:t>
        <a:bodyPr/>
        <a:lstStyle/>
        <a:p>
          <a:r>
            <a:rPr kumimoji="1" lang="ja-JP" altLang="en-US" dirty="0" smtClean="0"/>
            <a:t>１</a:t>
          </a:r>
          <a:endParaRPr kumimoji="1" lang="ja-JP" altLang="en-US" dirty="0"/>
        </a:p>
      </dgm:t>
    </dgm:pt>
    <dgm:pt modelId="{EE69E958-400A-4E19-9E30-AC4C4654CD38}" type="parTrans" cxnId="{9651AB4F-9ADE-42FD-9555-2E9863CB1F49}">
      <dgm:prSet/>
      <dgm:spPr/>
      <dgm:t>
        <a:bodyPr/>
        <a:lstStyle/>
        <a:p>
          <a:endParaRPr kumimoji="1" lang="ja-JP" altLang="en-US"/>
        </a:p>
      </dgm:t>
    </dgm:pt>
    <dgm:pt modelId="{E0F075A3-A618-455C-8104-58455AE112C2}" type="sibTrans" cxnId="{9651AB4F-9ADE-42FD-9555-2E9863CB1F49}">
      <dgm:prSet/>
      <dgm:spPr/>
      <dgm:t>
        <a:bodyPr/>
        <a:lstStyle/>
        <a:p>
          <a:endParaRPr kumimoji="1" lang="ja-JP" altLang="en-US"/>
        </a:p>
      </dgm:t>
    </dgm:pt>
    <dgm:pt modelId="{CB71EB34-0D93-4B51-93D8-E29DE8231E52}">
      <dgm:prSet phldrT="[テキスト]"/>
      <dgm:spPr>
        <a:solidFill>
          <a:srgbClr val="FFC000"/>
        </a:solidFill>
      </dgm:spPr>
      <dgm:t>
        <a:bodyPr/>
        <a:lstStyle/>
        <a:p>
          <a:r>
            <a:rPr kumimoji="1" lang="ja-JP" altLang="en-US" dirty="0" smtClean="0"/>
            <a:t>２</a:t>
          </a:r>
          <a:endParaRPr kumimoji="1" lang="ja-JP" altLang="en-US" dirty="0"/>
        </a:p>
      </dgm:t>
    </dgm:pt>
    <dgm:pt modelId="{6C3DC319-1CFC-4EC7-AD44-67191B953860}" type="parTrans" cxnId="{9220C096-9BCC-4111-8C87-7D3E04435116}">
      <dgm:prSet/>
      <dgm:spPr/>
      <dgm:t>
        <a:bodyPr/>
        <a:lstStyle/>
        <a:p>
          <a:endParaRPr kumimoji="1" lang="ja-JP" altLang="en-US"/>
        </a:p>
      </dgm:t>
    </dgm:pt>
    <dgm:pt modelId="{7C4B66C4-8FEC-4F7A-A2B9-B7C044CADFDB}" type="sibTrans" cxnId="{9220C096-9BCC-4111-8C87-7D3E04435116}">
      <dgm:prSet/>
      <dgm:spPr/>
      <dgm:t>
        <a:bodyPr/>
        <a:lstStyle/>
        <a:p>
          <a:endParaRPr kumimoji="1" lang="ja-JP" altLang="en-US"/>
        </a:p>
      </dgm:t>
    </dgm:pt>
    <dgm:pt modelId="{E9070C1B-D1BD-48EC-9403-6A88E9C0B97A}">
      <dgm:prSet phldrT="[テキスト]"/>
      <dgm:spPr/>
      <dgm:t>
        <a:bodyPr/>
        <a:lstStyle/>
        <a:p>
          <a:r>
            <a:rPr kumimoji="1" lang="ja-JP" altLang="en-US" dirty="0" smtClean="0"/>
            <a:t>後見制度とは</a:t>
          </a:r>
          <a:endParaRPr kumimoji="1" lang="ja-JP" altLang="en-US" dirty="0"/>
        </a:p>
      </dgm:t>
    </dgm:pt>
    <dgm:pt modelId="{52E90E6D-788A-47AD-A2E8-492E5AF69352}" type="parTrans" cxnId="{C0BFEBF1-FAEF-41BC-B1CB-A7BE8A4B665F}">
      <dgm:prSet/>
      <dgm:spPr/>
      <dgm:t>
        <a:bodyPr/>
        <a:lstStyle/>
        <a:p>
          <a:endParaRPr kumimoji="1" lang="ja-JP" altLang="en-US"/>
        </a:p>
      </dgm:t>
    </dgm:pt>
    <dgm:pt modelId="{E1977E07-17FB-494A-9794-24CC4CA31D52}" type="sibTrans" cxnId="{C0BFEBF1-FAEF-41BC-B1CB-A7BE8A4B665F}">
      <dgm:prSet/>
      <dgm:spPr/>
      <dgm:t>
        <a:bodyPr/>
        <a:lstStyle/>
        <a:p>
          <a:endParaRPr kumimoji="1" lang="ja-JP" altLang="en-US"/>
        </a:p>
      </dgm:t>
    </dgm:pt>
    <dgm:pt modelId="{FB8B683D-8856-4CC5-BF6B-B05E6255CB4A}" type="pres">
      <dgm:prSet presAssocID="{B269009F-3B7E-4B48-93F2-504FFEBAF2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EA88433C-5A28-4266-9A4D-4F482E07A77A}" type="pres">
      <dgm:prSet presAssocID="{91E8D640-C142-4146-A219-23B114C8EB27}" presName="composite" presStyleCnt="0"/>
      <dgm:spPr/>
    </dgm:pt>
    <dgm:pt modelId="{C9040693-14DA-4904-8399-B0FF4C05269B}" type="pres">
      <dgm:prSet presAssocID="{91E8D640-C142-4146-A219-23B114C8EB2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FB43A8C-6642-4E2A-8E5D-31F8B54336EB}" type="pres">
      <dgm:prSet presAssocID="{91E8D640-C142-4146-A219-23B114C8EB27}" presName="descendantText" presStyleLbl="alignAcc1" presStyleIdx="0" presStyleCnt="2" custLinFactNeighborX="-249" custLinFactNeighborY="-5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29F6328-0826-4AAB-BF69-5AFCDDDC9887}" type="pres">
      <dgm:prSet presAssocID="{E0F075A3-A618-455C-8104-58455AE112C2}" presName="sp" presStyleCnt="0"/>
      <dgm:spPr/>
    </dgm:pt>
    <dgm:pt modelId="{88101B3F-B357-4157-9900-3593B75D90E4}" type="pres">
      <dgm:prSet presAssocID="{CB71EB34-0D93-4B51-93D8-E29DE8231E52}" presName="composite" presStyleCnt="0"/>
      <dgm:spPr/>
    </dgm:pt>
    <dgm:pt modelId="{CAAEEEC2-CFB2-4A82-9008-3A0D8588B6AD}" type="pres">
      <dgm:prSet presAssocID="{CB71EB34-0D93-4B51-93D8-E29DE8231E52}" presName="parentText" presStyleLbl="alignNode1" presStyleIdx="1" presStyleCnt="2" custLinFactY="-90795" custLinFactNeighborX="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DBDA9DB-B8E1-405C-9F63-3593564CF853}" type="pres">
      <dgm:prSet presAssocID="{CB71EB34-0D93-4B51-93D8-E29DE8231E52}" presName="descendantText" presStyleLbl="alignAcc1" presStyleIdx="1" presStyleCnt="2" custLinFactY="-100000" custLinFactNeighborX="-1279" custLinFactNeighborY="-17825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48BB4BF-B2F1-4A1E-AE0E-E08ACCC0ECE9}" type="presOf" srcId="{CB71EB34-0D93-4B51-93D8-E29DE8231E52}" destId="{CAAEEEC2-CFB2-4A82-9008-3A0D8588B6AD}" srcOrd="0" destOrd="0" presId="urn:microsoft.com/office/officeart/2005/8/layout/chevron2"/>
    <dgm:cxn modelId="{AB78B1D9-83D8-4508-8874-28A7B8BBE5E5}" type="presOf" srcId="{91E8D640-C142-4146-A219-23B114C8EB27}" destId="{C9040693-14DA-4904-8399-B0FF4C05269B}" srcOrd="0" destOrd="0" presId="urn:microsoft.com/office/officeart/2005/8/layout/chevron2"/>
    <dgm:cxn modelId="{C0BFEBF1-FAEF-41BC-B1CB-A7BE8A4B665F}" srcId="{CB71EB34-0D93-4B51-93D8-E29DE8231E52}" destId="{E9070C1B-D1BD-48EC-9403-6A88E9C0B97A}" srcOrd="0" destOrd="0" parTransId="{52E90E6D-788A-47AD-A2E8-492E5AF69352}" sibTransId="{E1977E07-17FB-494A-9794-24CC4CA31D52}"/>
    <dgm:cxn modelId="{A0F5E1A7-5E82-4B10-A19B-D4360829937F}" type="presOf" srcId="{B269009F-3B7E-4B48-93F2-504FFEBAF25E}" destId="{FB8B683D-8856-4CC5-BF6B-B05E6255CB4A}" srcOrd="0" destOrd="0" presId="urn:microsoft.com/office/officeart/2005/8/layout/chevron2"/>
    <dgm:cxn modelId="{9220C096-9BCC-4111-8C87-7D3E04435116}" srcId="{B269009F-3B7E-4B48-93F2-504FFEBAF25E}" destId="{CB71EB34-0D93-4B51-93D8-E29DE8231E52}" srcOrd="1" destOrd="0" parTransId="{6C3DC319-1CFC-4EC7-AD44-67191B953860}" sibTransId="{7C4B66C4-8FEC-4F7A-A2B9-B7C044CADFDB}"/>
    <dgm:cxn modelId="{9651AB4F-9ADE-42FD-9555-2E9863CB1F49}" srcId="{B269009F-3B7E-4B48-93F2-504FFEBAF25E}" destId="{91E8D640-C142-4146-A219-23B114C8EB27}" srcOrd="0" destOrd="0" parTransId="{EE69E958-400A-4E19-9E30-AC4C4654CD38}" sibTransId="{E0F075A3-A618-455C-8104-58455AE112C2}"/>
    <dgm:cxn modelId="{0A38B662-FD4C-40AF-A9BD-C0C967C2D614}" type="presOf" srcId="{E9070C1B-D1BD-48EC-9403-6A88E9C0B97A}" destId="{DDBDA9DB-B8E1-405C-9F63-3593564CF853}" srcOrd="0" destOrd="0" presId="urn:microsoft.com/office/officeart/2005/8/layout/chevron2"/>
    <dgm:cxn modelId="{1FADAD22-A34C-4431-AD45-3DA4B12BE600}" type="presParOf" srcId="{FB8B683D-8856-4CC5-BF6B-B05E6255CB4A}" destId="{EA88433C-5A28-4266-9A4D-4F482E07A77A}" srcOrd="0" destOrd="0" presId="urn:microsoft.com/office/officeart/2005/8/layout/chevron2"/>
    <dgm:cxn modelId="{295D2A1E-2A9F-4476-9213-0466A2DDEDD7}" type="presParOf" srcId="{EA88433C-5A28-4266-9A4D-4F482E07A77A}" destId="{C9040693-14DA-4904-8399-B0FF4C05269B}" srcOrd="0" destOrd="0" presId="urn:microsoft.com/office/officeart/2005/8/layout/chevron2"/>
    <dgm:cxn modelId="{ADEEEDDF-7A8B-4AF1-81E2-DA4B7CC56DEB}" type="presParOf" srcId="{EA88433C-5A28-4266-9A4D-4F482E07A77A}" destId="{0FB43A8C-6642-4E2A-8E5D-31F8B54336EB}" srcOrd="1" destOrd="0" presId="urn:microsoft.com/office/officeart/2005/8/layout/chevron2"/>
    <dgm:cxn modelId="{E714ABC3-2AA9-4E0C-927D-9C3D1E2DBC37}" type="presParOf" srcId="{FB8B683D-8856-4CC5-BF6B-B05E6255CB4A}" destId="{E29F6328-0826-4AAB-BF69-5AFCDDDC9887}" srcOrd="1" destOrd="0" presId="urn:microsoft.com/office/officeart/2005/8/layout/chevron2"/>
    <dgm:cxn modelId="{6595C684-8A3A-4C5A-9EC6-76A83EB3B380}" type="presParOf" srcId="{FB8B683D-8856-4CC5-BF6B-B05E6255CB4A}" destId="{88101B3F-B357-4157-9900-3593B75D90E4}" srcOrd="2" destOrd="0" presId="urn:microsoft.com/office/officeart/2005/8/layout/chevron2"/>
    <dgm:cxn modelId="{84AC0C75-BB7D-4215-AE0F-E4FB677D8A8D}" type="presParOf" srcId="{88101B3F-B357-4157-9900-3593B75D90E4}" destId="{CAAEEEC2-CFB2-4A82-9008-3A0D8588B6AD}" srcOrd="0" destOrd="0" presId="urn:microsoft.com/office/officeart/2005/8/layout/chevron2"/>
    <dgm:cxn modelId="{01A522E0-A7FC-4849-9D9D-224B50A4B8E3}" type="presParOf" srcId="{88101B3F-B357-4157-9900-3593B75D90E4}" destId="{DDBDA9DB-B8E1-405C-9F63-3593564CF85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69009F-3B7E-4B48-93F2-504FFEBAF25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04C5F617-5377-4521-88D9-DFC32B75AC20}">
      <dgm:prSet phldrT="[テキスト]"/>
      <dgm:spPr/>
      <dgm:t>
        <a:bodyPr/>
        <a:lstStyle/>
        <a:p>
          <a:r>
            <a:rPr kumimoji="1" lang="ja-JP" altLang="en-US" dirty="0" smtClean="0"/>
            <a:t>３</a:t>
          </a:r>
          <a:endParaRPr kumimoji="1" lang="ja-JP" altLang="en-US" dirty="0"/>
        </a:p>
      </dgm:t>
    </dgm:pt>
    <dgm:pt modelId="{63C7463D-8DB2-4696-9C6E-07A0FB38C155}" type="parTrans" cxnId="{343A883C-6973-4653-8149-33AF9795681E}">
      <dgm:prSet/>
      <dgm:spPr/>
      <dgm:t>
        <a:bodyPr/>
        <a:lstStyle/>
        <a:p>
          <a:endParaRPr kumimoji="1" lang="ja-JP" altLang="en-US"/>
        </a:p>
      </dgm:t>
    </dgm:pt>
    <dgm:pt modelId="{694E71DE-2DD8-4FF2-9B67-BDEFBD2E6823}" type="sibTrans" cxnId="{343A883C-6973-4653-8149-33AF9795681E}">
      <dgm:prSet/>
      <dgm:spPr/>
      <dgm:t>
        <a:bodyPr/>
        <a:lstStyle/>
        <a:p>
          <a:endParaRPr kumimoji="1" lang="ja-JP" altLang="en-US"/>
        </a:p>
      </dgm:t>
    </dgm:pt>
    <dgm:pt modelId="{300C8761-24BC-47D4-9F8F-29E0A08489A5}">
      <dgm:prSet phldrT="[テキスト]"/>
      <dgm:spPr/>
      <dgm:t>
        <a:bodyPr/>
        <a:lstStyle/>
        <a:p>
          <a:r>
            <a:rPr kumimoji="1" lang="ja-JP" altLang="en-US" dirty="0" smtClean="0"/>
            <a:t>かながわの現状</a:t>
          </a:r>
          <a:endParaRPr kumimoji="1" lang="ja-JP" altLang="en-US" dirty="0"/>
        </a:p>
      </dgm:t>
    </dgm:pt>
    <dgm:pt modelId="{1B8E25C3-7D6F-4123-9445-47B25F3B25AE}" type="parTrans" cxnId="{6B245081-2361-4D5C-AAC2-3458F0357582}">
      <dgm:prSet/>
      <dgm:spPr/>
      <dgm:t>
        <a:bodyPr/>
        <a:lstStyle/>
        <a:p>
          <a:endParaRPr kumimoji="1" lang="ja-JP" altLang="en-US"/>
        </a:p>
      </dgm:t>
    </dgm:pt>
    <dgm:pt modelId="{1A8057F0-F31B-4390-B7F0-3C32672BFD6C}" type="sibTrans" cxnId="{6B245081-2361-4D5C-AAC2-3458F0357582}">
      <dgm:prSet/>
      <dgm:spPr/>
      <dgm:t>
        <a:bodyPr/>
        <a:lstStyle/>
        <a:p>
          <a:endParaRPr kumimoji="1" lang="ja-JP" altLang="en-US"/>
        </a:p>
      </dgm:t>
    </dgm:pt>
    <dgm:pt modelId="{FB8B683D-8856-4CC5-BF6B-B05E6255CB4A}" type="pres">
      <dgm:prSet presAssocID="{B269009F-3B7E-4B48-93F2-504FFEBAF2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DC557C1-347F-4F4D-A16D-AE2603D565D8}" type="pres">
      <dgm:prSet presAssocID="{04C5F617-5377-4521-88D9-DFC32B75AC20}" presName="composite" presStyleCnt="0"/>
      <dgm:spPr/>
    </dgm:pt>
    <dgm:pt modelId="{D9437740-2DB4-41C9-8C25-1A22C4C75E96}" type="pres">
      <dgm:prSet presAssocID="{04C5F617-5377-4521-88D9-DFC32B75AC20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B8BEE4E-0166-4D0D-B404-F02E360468E1}" type="pres">
      <dgm:prSet presAssocID="{04C5F617-5377-4521-88D9-DFC32B75AC20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C5D86F3-FDA9-408D-A45A-945F05290D83}" type="presOf" srcId="{300C8761-24BC-47D4-9F8F-29E0A08489A5}" destId="{2B8BEE4E-0166-4D0D-B404-F02E360468E1}" srcOrd="0" destOrd="0" presId="urn:microsoft.com/office/officeart/2005/8/layout/chevron2"/>
    <dgm:cxn modelId="{343A883C-6973-4653-8149-33AF9795681E}" srcId="{B269009F-3B7E-4B48-93F2-504FFEBAF25E}" destId="{04C5F617-5377-4521-88D9-DFC32B75AC20}" srcOrd="0" destOrd="0" parTransId="{63C7463D-8DB2-4696-9C6E-07A0FB38C155}" sibTransId="{694E71DE-2DD8-4FF2-9B67-BDEFBD2E6823}"/>
    <dgm:cxn modelId="{6B245081-2361-4D5C-AAC2-3458F0357582}" srcId="{04C5F617-5377-4521-88D9-DFC32B75AC20}" destId="{300C8761-24BC-47D4-9F8F-29E0A08489A5}" srcOrd="0" destOrd="0" parTransId="{1B8E25C3-7D6F-4123-9445-47B25F3B25AE}" sibTransId="{1A8057F0-F31B-4390-B7F0-3C32672BFD6C}"/>
    <dgm:cxn modelId="{B6A3FE40-50DA-42AC-B4D9-A40160466B2E}" type="presOf" srcId="{B269009F-3B7E-4B48-93F2-504FFEBAF25E}" destId="{FB8B683D-8856-4CC5-BF6B-B05E6255CB4A}" srcOrd="0" destOrd="0" presId="urn:microsoft.com/office/officeart/2005/8/layout/chevron2"/>
    <dgm:cxn modelId="{03E3D808-2B26-4397-8E84-A6FD9AC0F332}" type="presOf" srcId="{04C5F617-5377-4521-88D9-DFC32B75AC20}" destId="{D9437740-2DB4-41C9-8C25-1A22C4C75E96}" srcOrd="0" destOrd="0" presId="urn:microsoft.com/office/officeart/2005/8/layout/chevron2"/>
    <dgm:cxn modelId="{83B5E386-0A0B-4761-ACE2-6DF9049B7E59}" type="presParOf" srcId="{FB8B683D-8856-4CC5-BF6B-B05E6255CB4A}" destId="{8DC557C1-347F-4F4D-A16D-AE2603D565D8}" srcOrd="0" destOrd="0" presId="urn:microsoft.com/office/officeart/2005/8/layout/chevron2"/>
    <dgm:cxn modelId="{9856F990-4BD6-4449-AA9A-5755BB31A753}" type="presParOf" srcId="{8DC557C1-347F-4F4D-A16D-AE2603D565D8}" destId="{D9437740-2DB4-41C9-8C25-1A22C4C75E96}" srcOrd="0" destOrd="0" presId="urn:microsoft.com/office/officeart/2005/8/layout/chevron2"/>
    <dgm:cxn modelId="{90CF5D73-16A6-4FA9-A501-6FFDAA1044D9}" type="presParOf" srcId="{8DC557C1-347F-4F4D-A16D-AE2603D565D8}" destId="{2B8BEE4E-0166-4D0D-B404-F02E360468E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1D4D0A-33F0-420B-B336-BB45D796F9B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4C8B0F9-6758-4B9E-B859-145B3CE36014}">
      <dgm:prSet phldrT="[テキスト]"/>
      <dgm:spPr/>
      <dgm:t>
        <a:bodyPr/>
        <a:lstStyle/>
        <a:p>
          <a:r>
            <a:rPr kumimoji="1" lang="ja-JP" altLang="en-US" dirty="0" smtClean="0"/>
            <a:t>本人</a:t>
          </a:r>
          <a:endParaRPr kumimoji="1" lang="ja-JP" altLang="en-US" dirty="0"/>
        </a:p>
      </dgm:t>
    </dgm:pt>
    <dgm:pt modelId="{BA9587D6-2424-499C-B144-5024605713B4}" type="parTrans" cxnId="{3BAA7FA4-709A-4797-914D-87AA56852B36}">
      <dgm:prSet/>
      <dgm:spPr/>
      <dgm:t>
        <a:bodyPr/>
        <a:lstStyle/>
        <a:p>
          <a:endParaRPr kumimoji="1" lang="ja-JP" altLang="en-US"/>
        </a:p>
      </dgm:t>
    </dgm:pt>
    <dgm:pt modelId="{5B9545B0-8987-40C3-94B6-372FCC32418A}" type="sibTrans" cxnId="{3BAA7FA4-709A-4797-914D-87AA56852B36}">
      <dgm:prSet/>
      <dgm:spPr/>
      <dgm:t>
        <a:bodyPr/>
        <a:lstStyle/>
        <a:p>
          <a:endParaRPr kumimoji="1" lang="ja-JP" altLang="en-US"/>
        </a:p>
      </dgm:t>
    </dgm:pt>
    <dgm:pt modelId="{149D53BD-6A2F-4E03-8F1F-050336857196}">
      <dgm:prSet phldrT="[テキスト]"/>
      <dgm:spPr/>
      <dgm:t>
        <a:bodyPr/>
        <a:lstStyle/>
        <a:p>
          <a:r>
            <a:rPr kumimoji="1" lang="ja-JP" altLang="en-US" dirty="0" smtClean="0"/>
            <a:t>民生委員</a:t>
          </a:r>
          <a:endParaRPr kumimoji="1" lang="ja-JP" altLang="en-US" dirty="0"/>
        </a:p>
      </dgm:t>
    </dgm:pt>
    <dgm:pt modelId="{6997C813-396D-41BE-952F-8E148C4A6A1C}" type="parTrans" cxnId="{3230EF2E-76B9-4E65-9171-23874922B3F3}">
      <dgm:prSet/>
      <dgm:spPr/>
      <dgm:t>
        <a:bodyPr/>
        <a:lstStyle/>
        <a:p>
          <a:endParaRPr kumimoji="1" lang="ja-JP" altLang="en-US"/>
        </a:p>
      </dgm:t>
    </dgm:pt>
    <dgm:pt modelId="{FF455E8C-B6F2-4D2E-A1D3-1EBF246C6626}" type="sibTrans" cxnId="{3230EF2E-76B9-4E65-9171-23874922B3F3}">
      <dgm:prSet/>
      <dgm:spPr/>
      <dgm:t>
        <a:bodyPr/>
        <a:lstStyle/>
        <a:p>
          <a:endParaRPr kumimoji="1" lang="ja-JP" altLang="en-US"/>
        </a:p>
      </dgm:t>
    </dgm:pt>
    <dgm:pt modelId="{D6A4605E-1AFC-45AA-A974-7FC821121583}">
      <dgm:prSet phldrT="[テキスト]"/>
      <dgm:spPr/>
      <dgm:t>
        <a:bodyPr/>
        <a:lstStyle/>
        <a:p>
          <a:r>
            <a:rPr kumimoji="1" lang="ja-JP" altLang="en-US" dirty="0" smtClean="0"/>
            <a:t>包括</a:t>
          </a:r>
          <a:endParaRPr kumimoji="1" lang="ja-JP" altLang="en-US" dirty="0"/>
        </a:p>
      </dgm:t>
    </dgm:pt>
    <dgm:pt modelId="{FE4E0963-3CD9-44FA-A18E-0F1DD8C30070}" type="parTrans" cxnId="{8BEE34E3-D2C1-4E92-BB81-2445721EC9F0}">
      <dgm:prSet/>
      <dgm:spPr/>
      <dgm:t>
        <a:bodyPr/>
        <a:lstStyle/>
        <a:p>
          <a:endParaRPr kumimoji="1" lang="ja-JP" altLang="en-US"/>
        </a:p>
      </dgm:t>
    </dgm:pt>
    <dgm:pt modelId="{515CF16A-E64D-4B72-8C64-62A0F20D6639}" type="sibTrans" cxnId="{8BEE34E3-D2C1-4E92-BB81-2445721EC9F0}">
      <dgm:prSet/>
      <dgm:spPr/>
      <dgm:t>
        <a:bodyPr/>
        <a:lstStyle/>
        <a:p>
          <a:endParaRPr kumimoji="1" lang="ja-JP" altLang="en-US"/>
        </a:p>
      </dgm:t>
    </dgm:pt>
    <dgm:pt modelId="{3AE8AC1D-DFDD-4559-A747-F6B6C242DF49}">
      <dgm:prSet phldrT="[テキスト]"/>
      <dgm:spPr/>
      <dgm:t>
        <a:bodyPr/>
        <a:lstStyle/>
        <a:p>
          <a:r>
            <a:rPr kumimoji="1" lang="ja-JP" altLang="en-US" dirty="0" smtClean="0"/>
            <a:t>行政</a:t>
          </a:r>
          <a:endParaRPr kumimoji="1" lang="ja-JP" altLang="en-US" dirty="0"/>
        </a:p>
      </dgm:t>
    </dgm:pt>
    <dgm:pt modelId="{439FFF71-B3C4-48A2-8587-F85CF5EA6E57}" type="parTrans" cxnId="{1BACBE9B-3840-45C5-A126-4561A0122A08}">
      <dgm:prSet/>
      <dgm:spPr/>
      <dgm:t>
        <a:bodyPr/>
        <a:lstStyle/>
        <a:p>
          <a:endParaRPr kumimoji="1" lang="ja-JP" altLang="en-US"/>
        </a:p>
      </dgm:t>
    </dgm:pt>
    <dgm:pt modelId="{3353622F-3668-456C-B072-944CEDDDD831}" type="sibTrans" cxnId="{1BACBE9B-3840-45C5-A126-4561A0122A08}">
      <dgm:prSet/>
      <dgm:spPr/>
      <dgm:t>
        <a:bodyPr/>
        <a:lstStyle/>
        <a:p>
          <a:endParaRPr kumimoji="1" lang="ja-JP" altLang="en-US"/>
        </a:p>
      </dgm:t>
    </dgm:pt>
    <dgm:pt modelId="{DF463AE4-8189-44D2-A84B-406E15C7699A}">
      <dgm:prSet phldrT="[テキスト]"/>
      <dgm:spPr/>
      <dgm:t>
        <a:bodyPr/>
        <a:lstStyle/>
        <a:p>
          <a:r>
            <a:rPr kumimoji="1" lang="ja-JP" altLang="en-US" dirty="0" smtClean="0"/>
            <a:t>相談</a:t>
          </a:r>
          <a:r>
            <a:rPr kumimoji="1" lang="ja-JP" altLang="en-US" dirty="0" smtClean="0"/>
            <a:t>支援</a:t>
          </a:r>
          <a:endParaRPr kumimoji="1" lang="en-US" altLang="ja-JP" dirty="0" smtClean="0"/>
        </a:p>
        <a:p>
          <a:r>
            <a:rPr kumimoji="1" lang="ja-JP" altLang="en-US" dirty="0" smtClean="0"/>
            <a:t>事業所</a:t>
          </a:r>
          <a:endParaRPr kumimoji="1" lang="ja-JP" altLang="en-US" dirty="0"/>
        </a:p>
      </dgm:t>
    </dgm:pt>
    <dgm:pt modelId="{5572C2C0-EDC9-414D-84AA-48134C60B668}" type="parTrans" cxnId="{CE9B7977-31D7-4D21-8F6D-890E2A8A58AB}">
      <dgm:prSet/>
      <dgm:spPr/>
      <dgm:t>
        <a:bodyPr/>
        <a:lstStyle/>
        <a:p>
          <a:endParaRPr kumimoji="1" lang="ja-JP" altLang="en-US"/>
        </a:p>
      </dgm:t>
    </dgm:pt>
    <dgm:pt modelId="{C6F18A31-661F-49A1-98AC-421D08B4F6B5}" type="sibTrans" cxnId="{CE9B7977-31D7-4D21-8F6D-890E2A8A58AB}">
      <dgm:prSet/>
      <dgm:spPr/>
      <dgm:t>
        <a:bodyPr/>
        <a:lstStyle/>
        <a:p>
          <a:endParaRPr kumimoji="1" lang="ja-JP" altLang="en-US"/>
        </a:p>
      </dgm:t>
    </dgm:pt>
    <dgm:pt modelId="{55103DA9-39D1-4560-B04C-47F1FC7F8522}">
      <dgm:prSet/>
      <dgm:spPr/>
      <dgm:t>
        <a:bodyPr/>
        <a:lstStyle/>
        <a:p>
          <a:r>
            <a:rPr kumimoji="1" lang="ja-JP" altLang="en-US" dirty="0" smtClean="0"/>
            <a:t>親族</a:t>
          </a:r>
          <a:endParaRPr kumimoji="1" lang="ja-JP" altLang="en-US" dirty="0"/>
        </a:p>
      </dgm:t>
    </dgm:pt>
    <dgm:pt modelId="{AB641526-BF1B-4B8F-952A-CF395479E561}" type="parTrans" cxnId="{FCF2BC70-FE76-4362-B9F4-7CC9B9402698}">
      <dgm:prSet/>
      <dgm:spPr/>
      <dgm:t>
        <a:bodyPr/>
        <a:lstStyle/>
        <a:p>
          <a:endParaRPr kumimoji="1" lang="ja-JP" altLang="en-US"/>
        </a:p>
      </dgm:t>
    </dgm:pt>
    <dgm:pt modelId="{81C61A9B-DABC-474E-BD1B-1B1C3623E314}" type="sibTrans" cxnId="{FCF2BC70-FE76-4362-B9F4-7CC9B9402698}">
      <dgm:prSet/>
      <dgm:spPr/>
      <dgm:t>
        <a:bodyPr/>
        <a:lstStyle/>
        <a:p>
          <a:endParaRPr kumimoji="1" lang="ja-JP" altLang="en-US"/>
        </a:p>
      </dgm:t>
    </dgm:pt>
    <dgm:pt modelId="{392B5707-4EEC-4BD4-AC59-52D60F32F8B7}">
      <dgm:prSet/>
      <dgm:spPr/>
      <dgm:t>
        <a:bodyPr/>
        <a:lstStyle/>
        <a:p>
          <a:r>
            <a:rPr kumimoji="1" lang="ja-JP" altLang="en-US" dirty="0" smtClean="0"/>
            <a:t>ケアマネジャー</a:t>
          </a:r>
          <a:endParaRPr kumimoji="1" lang="ja-JP" altLang="en-US" dirty="0"/>
        </a:p>
      </dgm:t>
    </dgm:pt>
    <dgm:pt modelId="{05AAAC37-83CD-422F-8A9E-34DB79DD2221}" type="parTrans" cxnId="{79AA82C3-1482-444E-AE37-BBB206BFF7D4}">
      <dgm:prSet/>
      <dgm:spPr/>
      <dgm:t>
        <a:bodyPr/>
        <a:lstStyle/>
        <a:p>
          <a:endParaRPr kumimoji="1" lang="ja-JP" altLang="en-US"/>
        </a:p>
      </dgm:t>
    </dgm:pt>
    <dgm:pt modelId="{90B31D65-CA04-4A35-BBBB-87AC0CE42F55}" type="sibTrans" cxnId="{79AA82C3-1482-444E-AE37-BBB206BFF7D4}">
      <dgm:prSet/>
      <dgm:spPr/>
      <dgm:t>
        <a:bodyPr/>
        <a:lstStyle/>
        <a:p>
          <a:endParaRPr kumimoji="1" lang="ja-JP" altLang="en-US"/>
        </a:p>
      </dgm:t>
    </dgm:pt>
    <dgm:pt modelId="{788B7BC9-9B01-456A-BC01-AC686881FF8D}">
      <dgm:prSet/>
      <dgm:spPr/>
      <dgm:t>
        <a:bodyPr/>
        <a:lstStyle/>
        <a:p>
          <a:r>
            <a:rPr kumimoji="1" lang="ja-JP" altLang="en-US" dirty="0" smtClean="0"/>
            <a:t>医療機関</a:t>
          </a:r>
          <a:endParaRPr kumimoji="1" lang="ja-JP" altLang="en-US" dirty="0"/>
        </a:p>
      </dgm:t>
    </dgm:pt>
    <dgm:pt modelId="{E59AED0D-4F5D-4D72-A2C9-159A4B13C1F3}" type="parTrans" cxnId="{43E499BD-2267-4A45-AC75-41769A7D9D8F}">
      <dgm:prSet/>
      <dgm:spPr/>
      <dgm:t>
        <a:bodyPr/>
        <a:lstStyle/>
        <a:p>
          <a:endParaRPr kumimoji="1" lang="ja-JP" altLang="en-US"/>
        </a:p>
      </dgm:t>
    </dgm:pt>
    <dgm:pt modelId="{8ECA597E-30EF-43D7-A962-322015ACEEB3}" type="sibTrans" cxnId="{43E499BD-2267-4A45-AC75-41769A7D9D8F}">
      <dgm:prSet/>
      <dgm:spPr/>
      <dgm:t>
        <a:bodyPr/>
        <a:lstStyle/>
        <a:p>
          <a:endParaRPr kumimoji="1" lang="ja-JP" altLang="en-US"/>
        </a:p>
      </dgm:t>
    </dgm:pt>
    <dgm:pt modelId="{CD11095B-A447-4964-9953-3518D32CB205}">
      <dgm:prSet/>
      <dgm:spPr/>
      <dgm:t>
        <a:bodyPr/>
        <a:lstStyle/>
        <a:p>
          <a:r>
            <a:rPr kumimoji="1" lang="ja-JP" altLang="en-US" dirty="0" smtClean="0"/>
            <a:t>近隣住民</a:t>
          </a:r>
          <a:endParaRPr kumimoji="1" lang="ja-JP" altLang="en-US" dirty="0"/>
        </a:p>
      </dgm:t>
    </dgm:pt>
    <dgm:pt modelId="{247DC266-F524-4F5E-AB73-22425390C2F3}" type="parTrans" cxnId="{95001E40-780D-4EE3-B437-2F234A9EC055}">
      <dgm:prSet/>
      <dgm:spPr/>
      <dgm:t>
        <a:bodyPr/>
        <a:lstStyle/>
        <a:p>
          <a:endParaRPr kumimoji="1" lang="ja-JP" altLang="en-US"/>
        </a:p>
      </dgm:t>
    </dgm:pt>
    <dgm:pt modelId="{E2A6D284-16A0-4333-B7D9-B33488ADE1B4}" type="sibTrans" cxnId="{95001E40-780D-4EE3-B437-2F234A9EC055}">
      <dgm:prSet/>
      <dgm:spPr/>
      <dgm:t>
        <a:bodyPr/>
        <a:lstStyle/>
        <a:p>
          <a:endParaRPr kumimoji="1" lang="ja-JP" altLang="en-US"/>
        </a:p>
      </dgm:t>
    </dgm:pt>
    <dgm:pt modelId="{2920B0A0-5489-401C-8056-5CCF28DE33B0}">
      <dgm:prSet/>
      <dgm:spPr/>
      <dgm:t>
        <a:bodyPr/>
        <a:lstStyle/>
        <a:p>
          <a:r>
            <a:rPr kumimoji="1" lang="ja-JP" altLang="en-US" dirty="0" smtClean="0"/>
            <a:t>サービス事業所</a:t>
          </a:r>
          <a:endParaRPr kumimoji="1" lang="ja-JP" altLang="en-US" dirty="0"/>
        </a:p>
      </dgm:t>
    </dgm:pt>
    <dgm:pt modelId="{93CF24DF-B207-464C-90D6-DF267319D885}" type="parTrans" cxnId="{A78C5FB7-DA13-44EB-8858-21C3E8DA128F}">
      <dgm:prSet/>
      <dgm:spPr/>
      <dgm:t>
        <a:bodyPr/>
        <a:lstStyle/>
        <a:p>
          <a:endParaRPr kumimoji="1" lang="ja-JP" altLang="en-US"/>
        </a:p>
      </dgm:t>
    </dgm:pt>
    <dgm:pt modelId="{EFF63A26-7780-4054-9D02-6EB74B9DF217}" type="sibTrans" cxnId="{A78C5FB7-DA13-44EB-8858-21C3E8DA128F}">
      <dgm:prSet/>
      <dgm:spPr/>
      <dgm:t>
        <a:bodyPr/>
        <a:lstStyle/>
        <a:p>
          <a:endParaRPr kumimoji="1" lang="ja-JP" altLang="en-US"/>
        </a:p>
      </dgm:t>
    </dgm:pt>
    <dgm:pt modelId="{AA6F0282-733F-4E12-899A-FA47B449F718}">
      <dgm:prSet/>
      <dgm:spPr/>
      <dgm:t>
        <a:bodyPr/>
        <a:lstStyle/>
        <a:p>
          <a:r>
            <a:rPr kumimoji="1" lang="ja-JP" altLang="en-US" dirty="0" smtClean="0"/>
            <a:t>社協</a:t>
          </a:r>
          <a:endParaRPr kumimoji="1" lang="ja-JP" altLang="en-US" dirty="0"/>
        </a:p>
      </dgm:t>
    </dgm:pt>
    <dgm:pt modelId="{AC2E0B6A-A79E-472B-9AC3-DA539A0F57CE}" type="parTrans" cxnId="{A18EB797-5EB1-42A9-888D-B8365D38CDAE}">
      <dgm:prSet/>
      <dgm:spPr/>
      <dgm:t>
        <a:bodyPr/>
        <a:lstStyle/>
        <a:p>
          <a:endParaRPr kumimoji="1" lang="ja-JP" altLang="en-US"/>
        </a:p>
      </dgm:t>
    </dgm:pt>
    <dgm:pt modelId="{57FB71DF-7A1C-4E8F-AEF5-2BD15775BEE0}" type="sibTrans" cxnId="{A18EB797-5EB1-42A9-888D-B8365D38CDAE}">
      <dgm:prSet/>
      <dgm:spPr/>
      <dgm:t>
        <a:bodyPr/>
        <a:lstStyle/>
        <a:p>
          <a:endParaRPr kumimoji="1" lang="ja-JP" altLang="en-US"/>
        </a:p>
      </dgm:t>
    </dgm:pt>
    <dgm:pt modelId="{4D5C2D6D-539E-4F7C-99F0-510881FDFDA0}">
      <dgm:prSet/>
      <dgm:spPr/>
      <dgm:t>
        <a:bodyPr/>
        <a:lstStyle/>
        <a:p>
          <a:r>
            <a:rPr kumimoji="1" lang="ja-JP" altLang="en-US" dirty="0" smtClean="0"/>
            <a:t>後見人</a:t>
          </a:r>
          <a:endParaRPr kumimoji="1" lang="ja-JP" altLang="en-US" dirty="0"/>
        </a:p>
      </dgm:t>
    </dgm:pt>
    <dgm:pt modelId="{9F6D7463-BB28-4777-AC65-5152A9830827}" type="parTrans" cxnId="{68228EE9-CD48-4246-82CA-DF22CD6B4495}">
      <dgm:prSet/>
      <dgm:spPr/>
      <dgm:t>
        <a:bodyPr/>
        <a:lstStyle/>
        <a:p>
          <a:endParaRPr kumimoji="1" lang="ja-JP" altLang="en-US"/>
        </a:p>
      </dgm:t>
    </dgm:pt>
    <dgm:pt modelId="{BF7F52E1-AEE2-462D-9E0A-6C32B6FB984C}" type="sibTrans" cxnId="{68228EE9-CD48-4246-82CA-DF22CD6B4495}">
      <dgm:prSet/>
      <dgm:spPr/>
      <dgm:t>
        <a:bodyPr/>
        <a:lstStyle/>
        <a:p>
          <a:endParaRPr kumimoji="1" lang="ja-JP" altLang="en-US"/>
        </a:p>
      </dgm:t>
    </dgm:pt>
    <dgm:pt modelId="{F7CABDF4-57E9-4A89-848E-4759ACF6E4A8}" type="pres">
      <dgm:prSet presAssocID="{671D4D0A-33F0-420B-B336-BB45D796F9B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46212EB-FF0A-4CFA-9DB6-36543C5DB6F4}" type="pres">
      <dgm:prSet presAssocID="{14C8B0F9-6758-4B9E-B859-145B3CE36014}" presName="centerShape" presStyleLbl="node0" presStyleIdx="0" presStyleCnt="1" custLinFactNeighborX="-1842" custLinFactNeighborY="-529"/>
      <dgm:spPr/>
      <dgm:t>
        <a:bodyPr/>
        <a:lstStyle/>
        <a:p>
          <a:endParaRPr kumimoji="1" lang="ja-JP" altLang="en-US"/>
        </a:p>
      </dgm:t>
    </dgm:pt>
    <dgm:pt modelId="{F018979A-35DE-4DD5-A939-CADFD2A645A7}" type="pres">
      <dgm:prSet presAssocID="{149D53BD-6A2F-4E03-8F1F-050336857196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05C4E6E-DBAB-4183-89AE-64F3F3235D2E}" type="pres">
      <dgm:prSet presAssocID="{149D53BD-6A2F-4E03-8F1F-050336857196}" presName="dummy" presStyleCnt="0"/>
      <dgm:spPr/>
    </dgm:pt>
    <dgm:pt modelId="{D2E07FF1-CF66-4C1D-B59D-7CC2E2AF34A9}" type="pres">
      <dgm:prSet presAssocID="{FF455E8C-B6F2-4D2E-A1D3-1EBF246C6626}" presName="sibTrans" presStyleLbl="sibTrans2D1" presStyleIdx="0" presStyleCnt="11"/>
      <dgm:spPr/>
      <dgm:t>
        <a:bodyPr/>
        <a:lstStyle/>
        <a:p>
          <a:endParaRPr kumimoji="1" lang="ja-JP" altLang="en-US"/>
        </a:p>
      </dgm:t>
    </dgm:pt>
    <dgm:pt modelId="{F3F6F7E6-74E1-47EC-AF27-4FBEA26F2845}" type="pres">
      <dgm:prSet presAssocID="{D6A4605E-1AFC-45AA-A974-7FC821121583}" presName="node" presStyleLbl="node1" presStyleIdx="1" presStyleCnt="11" custScaleX="126250" custRadScaleRad="119273" custRadScaleInc="8553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A1097C0-751D-4C71-8446-B55B99824A28}" type="pres">
      <dgm:prSet presAssocID="{D6A4605E-1AFC-45AA-A974-7FC821121583}" presName="dummy" presStyleCnt="0"/>
      <dgm:spPr/>
    </dgm:pt>
    <dgm:pt modelId="{1E837CC0-4E8C-4B32-ADF2-D07A0F8AD3F7}" type="pres">
      <dgm:prSet presAssocID="{515CF16A-E64D-4B72-8C64-62A0F20D6639}" presName="sibTrans" presStyleLbl="sibTrans2D1" presStyleIdx="1" presStyleCnt="11"/>
      <dgm:spPr/>
      <dgm:t>
        <a:bodyPr/>
        <a:lstStyle/>
        <a:p>
          <a:endParaRPr kumimoji="1" lang="ja-JP" altLang="en-US"/>
        </a:p>
      </dgm:t>
    </dgm:pt>
    <dgm:pt modelId="{712E7D47-7505-4C6E-99E0-19DCBA792A49}" type="pres">
      <dgm:prSet presAssocID="{3AE8AC1D-DFDD-4559-A747-F6B6C242DF49}" presName="node" presStyleLbl="node1" presStyleIdx="2" presStyleCnt="11" custScaleX="166706" custRadScaleRad="134105" custRadScaleInc="8560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DDEC248-2162-4412-92A2-430BEF5A2204}" type="pres">
      <dgm:prSet presAssocID="{3AE8AC1D-DFDD-4559-A747-F6B6C242DF49}" presName="dummy" presStyleCnt="0"/>
      <dgm:spPr/>
    </dgm:pt>
    <dgm:pt modelId="{75B85C84-7510-4BC4-98CA-264C4B2E16FC}" type="pres">
      <dgm:prSet presAssocID="{3353622F-3668-456C-B072-944CEDDDD831}" presName="sibTrans" presStyleLbl="sibTrans2D1" presStyleIdx="2" presStyleCnt="11" custScaleX="99635"/>
      <dgm:spPr/>
      <dgm:t>
        <a:bodyPr/>
        <a:lstStyle/>
        <a:p>
          <a:endParaRPr kumimoji="1" lang="ja-JP" altLang="en-US"/>
        </a:p>
      </dgm:t>
    </dgm:pt>
    <dgm:pt modelId="{557559FB-876E-439F-8726-01A5BCDFD71B}" type="pres">
      <dgm:prSet presAssocID="{4D5C2D6D-539E-4F7C-99F0-510881FDFDA0}" presName="node" presStyleLbl="node1" presStyleIdx="3" presStyleCnt="11" custScaleX="151597" custRadScaleRad="142581" custRadScaleInc="-2165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33AF35E-929D-4702-AC93-6032AFAD2581}" type="pres">
      <dgm:prSet presAssocID="{4D5C2D6D-539E-4F7C-99F0-510881FDFDA0}" presName="dummy" presStyleCnt="0"/>
      <dgm:spPr/>
    </dgm:pt>
    <dgm:pt modelId="{004DC031-8687-4429-84FF-21D50E2E0705}" type="pres">
      <dgm:prSet presAssocID="{BF7F52E1-AEE2-462D-9E0A-6C32B6FB984C}" presName="sibTrans" presStyleLbl="sibTrans2D1" presStyleIdx="3" presStyleCnt="11"/>
      <dgm:spPr/>
      <dgm:t>
        <a:bodyPr/>
        <a:lstStyle/>
        <a:p>
          <a:endParaRPr kumimoji="1" lang="ja-JP" altLang="en-US"/>
        </a:p>
      </dgm:t>
    </dgm:pt>
    <dgm:pt modelId="{5BF135E4-5458-4752-B0DF-33BC57D0E621}" type="pres">
      <dgm:prSet presAssocID="{AA6F0282-733F-4E12-899A-FA47B449F718}" presName="node" presStyleLbl="node1" presStyleIdx="4" presStyleCnt="11" custRadScaleRad="135773" custRadScaleInc="-9989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78EC838-FA62-4141-8C71-A091ED0916BB}" type="pres">
      <dgm:prSet presAssocID="{AA6F0282-733F-4E12-899A-FA47B449F718}" presName="dummy" presStyleCnt="0"/>
      <dgm:spPr/>
    </dgm:pt>
    <dgm:pt modelId="{2CBCC82E-F956-4641-8E41-8F6C6C1FF22C}" type="pres">
      <dgm:prSet presAssocID="{57FB71DF-7A1C-4E8F-AEF5-2BD15775BEE0}" presName="sibTrans" presStyleLbl="sibTrans2D1" presStyleIdx="4" presStyleCnt="11"/>
      <dgm:spPr/>
      <dgm:t>
        <a:bodyPr/>
        <a:lstStyle/>
        <a:p>
          <a:endParaRPr kumimoji="1" lang="ja-JP" altLang="en-US"/>
        </a:p>
      </dgm:t>
    </dgm:pt>
    <dgm:pt modelId="{FB12AE0F-1ED7-4B38-ADA8-540707F7851E}" type="pres">
      <dgm:prSet presAssocID="{DF463AE4-8189-44D2-A84B-406E15C7699A}" presName="node" presStyleLbl="node1" presStyleIdx="5" presStyleCnt="11" custScaleX="251382" custRadScaleRad="106726" custRadScaleInc="-8706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978F5DB-FF1D-4E85-9BE5-670A001FE888}" type="pres">
      <dgm:prSet presAssocID="{DF463AE4-8189-44D2-A84B-406E15C7699A}" presName="dummy" presStyleCnt="0"/>
      <dgm:spPr/>
    </dgm:pt>
    <dgm:pt modelId="{798BC94B-F3A7-4B8D-912D-709C0D4A2875}" type="pres">
      <dgm:prSet presAssocID="{C6F18A31-661F-49A1-98AC-421D08B4F6B5}" presName="sibTrans" presStyleLbl="sibTrans2D1" presStyleIdx="5" presStyleCnt="11" custLinFactNeighborX="-1018" custLinFactNeighborY="-2456"/>
      <dgm:spPr/>
      <dgm:t>
        <a:bodyPr/>
        <a:lstStyle/>
        <a:p>
          <a:endParaRPr kumimoji="1" lang="ja-JP" altLang="en-US"/>
        </a:p>
      </dgm:t>
    </dgm:pt>
    <dgm:pt modelId="{427E6E7B-0B0B-4A94-9872-2FD906B44B2B}" type="pres">
      <dgm:prSet presAssocID="{55103DA9-39D1-4560-B04C-47F1FC7F8522}" presName="node" presStyleLbl="node1" presStyleIdx="6" presStyleCnt="11" custRadScaleRad="110290" custRadScaleInc="12003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38F155D-8B52-4C27-ACB6-28C014D49852}" type="pres">
      <dgm:prSet presAssocID="{55103DA9-39D1-4560-B04C-47F1FC7F8522}" presName="dummy" presStyleCnt="0"/>
      <dgm:spPr/>
    </dgm:pt>
    <dgm:pt modelId="{C08931B1-1527-41EF-A548-D8381112B386}" type="pres">
      <dgm:prSet presAssocID="{81C61A9B-DABC-474E-BD1B-1B1C3623E314}" presName="sibTrans" presStyleLbl="sibTrans2D1" presStyleIdx="6" presStyleCnt="11"/>
      <dgm:spPr/>
      <dgm:t>
        <a:bodyPr/>
        <a:lstStyle/>
        <a:p>
          <a:endParaRPr kumimoji="1" lang="ja-JP" altLang="en-US"/>
        </a:p>
      </dgm:t>
    </dgm:pt>
    <dgm:pt modelId="{B5717E62-36E8-49E6-8774-59599AC33F6E}" type="pres">
      <dgm:prSet presAssocID="{788B7BC9-9B01-456A-BC01-AC686881FF8D}" presName="node" presStyleLbl="node1" presStyleIdx="7" presStyleCnt="11" custScaleX="198953" custRadScaleRad="141880" custRadScaleInc="11286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6670603-3FB2-4D07-88AB-5AA7C72F0F29}" type="pres">
      <dgm:prSet presAssocID="{788B7BC9-9B01-456A-BC01-AC686881FF8D}" presName="dummy" presStyleCnt="0"/>
      <dgm:spPr/>
    </dgm:pt>
    <dgm:pt modelId="{9F3B1DA9-A1E0-4651-B254-9BFF6625E874}" type="pres">
      <dgm:prSet presAssocID="{8ECA597E-30EF-43D7-A962-322015ACEEB3}" presName="sibTrans" presStyleLbl="sibTrans2D1" presStyleIdx="7" presStyleCnt="11"/>
      <dgm:spPr/>
      <dgm:t>
        <a:bodyPr/>
        <a:lstStyle/>
        <a:p>
          <a:endParaRPr kumimoji="1" lang="ja-JP" altLang="en-US"/>
        </a:p>
      </dgm:t>
    </dgm:pt>
    <dgm:pt modelId="{D42C9A85-135D-49FD-B800-86DBBF76C546}" type="pres">
      <dgm:prSet presAssocID="{CD11095B-A447-4964-9953-3518D32CB205}" presName="node" presStyleLbl="node1" presStyleIdx="8" presStyleCnt="11" custScaleX="186994" custRadScaleRad="146490" custRadScaleInc="2308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8212543-3438-4E57-A9EC-9D6EFA1F459D}" type="pres">
      <dgm:prSet presAssocID="{CD11095B-A447-4964-9953-3518D32CB205}" presName="dummy" presStyleCnt="0"/>
      <dgm:spPr/>
    </dgm:pt>
    <dgm:pt modelId="{E5BBE53A-4242-48C7-B25A-6668E374DD50}" type="pres">
      <dgm:prSet presAssocID="{E2A6D284-16A0-4333-B7D9-B33488ADE1B4}" presName="sibTrans" presStyleLbl="sibTrans2D1" presStyleIdx="8" presStyleCnt="11"/>
      <dgm:spPr/>
      <dgm:t>
        <a:bodyPr/>
        <a:lstStyle/>
        <a:p>
          <a:endParaRPr kumimoji="1" lang="ja-JP" altLang="en-US"/>
        </a:p>
      </dgm:t>
    </dgm:pt>
    <dgm:pt modelId="{10507E1B-A674-4C4A-B78B-9DEBD21A784E}" type="pres">
      <dgm:prSet presAssocID="{2920B0A0-5489-401C-8056-5CCF28DE33B0}" presName="node" presStyleLbl="node1" presStyleIdx="9" presStyleCnt="11" custScaleX="169780" custRadScaleRad="143879" custRadScaleInc="-6631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B74C3AB-CCD2-45CE-92C1-8DEC7D1A7717}" type="pres">
      <dgm:prSet presAssocID="{2920B0A0-5489-401C-8056-5CCF28DE33B0}" presName="dummy" presStyleCnt="0"/>
      <dgm:spPr/>
    </dgm:pt>
    <dgm:pt modelId="{68E8D065-2AEE-4AC2-A82E-D9BBC9936896}" type="pres">
      <dgm:prSet presAssocID="{EFF63A26-7780-4054-9D02-6EB74B9DF217}" presName="sibTrans" presStyleLbl="sibTrans2D1" presStyleIdx="9" presStyleCnt="11"/>
      <dgm:spPr/>
      <dgm:t>
        <a:bodyPr/>
        <a:lstStyle/>
        <a:p>
          <a:endParaRPr kumimoji="1" lang="ja-JP" altLang="en-US"/>
        </a:p>
      </dgm:t>
    </dgm:pt>
    <dgm:pt modelId="{FA98C7C8-7FEC-4082-B79E-3EC0B88B7E34}" type="pres">
      <dgm:prSet presAssocID="{392B5707-4EEC-4BD4-AC59-52D60F32F8B7}" presName="node" presStyleLbl="node1" presStyleIdx="10" presStyleCnt="11" custScaleX="222367" custRadScaleRad="116733" custRadScaleInc="-9809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BC87985-245F-4023-85DF-E4B4FADC001D}" type="pres">
      <dgm:prSet presAssocID="{392B5707-4EEC-4BD4-AC59-52D60F32F8B7}" presName="dummy" presStyleCnt="0"/>
      <dgm:spPr/>
    </dgm:pt>
    <dgm:pt modelId="{6C2EFF69-05CE-491F-A4E7-6CD5C2B17865}" type="pres">
      <dgm:prSet presAssocID="{90B31D65-CA04-4A35-BBBB-87AC0CE42F55}" presName="sibTrans" presStyleLbl="sibTrans2D1" presStyleIdx="10" presStyleCnt="11"/>
      <dgm:spPr/>
      <dgm:t>
        <a:bodyPr/>
        <a:lstStyle/>
        <a:p>
          <a:endParaRPr kumimoji="1" lang="ja-JP" altLang="en-US"/>
        </a:p>
      </dgm:t>
    </dgm:pt>
  </dgm:ptLst>
  <dgm:cxnLst>
    <dgm:cxn modelId="{A78C5FB7-DA13-44EB-8858-21C3E8DA128F}" srcId="{14C8B0F9-6758-4B9E-B859-145B3CE36014}" destId="{2920B0A0-5489-401C-8056-5CCF28DE33B0}" srcOrd="9" destOrd="0" parTransId="{93CF24DF-B207-464C-90D6-DF267319D885}" sibTransId="{EFF63A26-7780-4054-9D02-6EB74B9DF217}"/>
    <dgm:cxn modelId="{1BACBE9B-3840-45C5-A126-4561A0122A08}" srcId="{14C8B0F9-6758-4B9E-B859-145B3CE36014}" destId="{3AE8AC1D-DFDD-4559-A747-F6B6C242DF49}" srcOrd="2" destOrd="0" parTransId="{439FFF71-B3C4-48A2-8587-F85CF5EA6E57}" sibTransId="{3353622F-3668-456C-B072-944CEDDDD831}"/>
    <dgm:cxn modelId="{8066D01B-4931-4CFC-80EB-CC4290EA47CC}" type="presOf" srcId="{788B7BC9-9B01-456A-BC01-AC686881FF8D}" destId="{B5717E62-36E8-49E6-8774-59599AC33F6E}" srcOrd="0" destOrd="0" presId="urn:microsoft.com/office/officeart/2005/8/layout/radial6"/>
    <dgm:cxn modelId="{95001E40-780D-4EE3-B437-2F234A9EC055}" srcId="{14C8B0F9-6758-4B9E-B859-145B3CE36014}" destId="{CD11095B-A447-4964-9953-3518D32CB205}" srcOrd="8" destOrd="0" parTransId="{247DC266-F524-4F5E-AB73-22425390C2F3}" sibTransId="{E2A6D284-16A0-4333-B7D9-B33488ADE1B4}"/>
    <dgm:cxn modelId="{8BEE34E3-D2C1-4E92-BB81-2445721EC9F0}" srcId="{14C8B0F9-6758-4B9E-B859-145B3CE36014}" destId="{D6A4605E-1AFC-45AA-A974-7FC821121583}" srcOrd="1" destOrd="0" parTransId="{FE4E0963-3CD9-44FA-A18E-0F1DD8C30070}" sibTransId="{515CF16A-E64D-4B72-8C64-62A0F20D6639}"/>
    <dgm:cxn modelId="{47CC536A-0D2C-43E0-B040-0EEECD300E2A}" type="presOf" srcId="{671D4D0A-33F0-420B-B336-BB45D796F9B9}" destId="{F7CABDF4-57E9-4A89-848E-4759ACF6E4A8}" srcOrd="0" destOrd="0" presId="urn:microsoft.com/office/officeart/2005/8/layout/radial6"/>
    <dgm:cxn modelId="{2FCDC858-DEF5-4050-A3A7-FDDB33E519EF}" type="presOf" srcId="{81C61A9B-DABC-474E-BD1B-1B1C3623E314}" destId="{C08931B1-1527-41EF-A548-D8381112B386}" srcOrd="0" destOrd="0" presId="urn:microsoft.com/office/officeart/2005/8/layout/radial6"/>
    <dgm:cxn modelId="{47A97AE3-8785-455F-9E8A-C6A1E13D4E04}" type="presOf" srcId="{3AE8AC1D-DFDD-4559-A747-F6B6C242DF49}" destId="{712E7D47-7505-4C6E-99E0-19DCBA792A49}" srcOrd="0" destOrd="0" presId="urn:microsoft.com/office/officeart/2005/8/layout/radial6"/>
    <dgm:cxn modelId="{73973DE2-AEEA-4CE7-930F-463217CD9419}" type="presOf" srcId="{4D5C2D6D-539E-4F7C-99F0-510881FDFDA0}" destId="{557559FB-876E-439F-8726-01A5BCDFD71B}" srcOrd="0" destOrd="0" presId="urn:microsoft.com/office/officeart/2005/8/layout/radial6"/>
    <dgm:cxn modelId="{453DE8D4-732F-47DA-A4FF-13CA81967BE8}" type="presOf" srcId="{14C8B0F9-6758-4B9E-B859-145B3CE36014}" destId="{146212EB-FF0A-4CFA-9DB6-36543C5DB6F4}" srcOrd="0" destOrd="0" presId="urn:microsoft.com/office/officeart/2005/8/layout/radial6"/>
    <dgm:cxn modelId="{476B3D82-5424-4F86-AB84-F7A92238609E}" type="presOf" srcId="{8ECA597E-30EF-43D7-A962-322015ACEEB3}" destId="{9F3B1DA9-A1E0-4651-B254-9BFF6625E874}" srcOrd="0" destOrd="0" presId="urn:microsoft.com/office/officeart/2005/8/layout/radial6"/>
    <dgm:cxn modelId="{BF8EC86D-F7EA-4069-80D2-58D273AB6FEB}" type="presOf" srcId="{BF7F52E1-AEE2-462D-9E0A-6C32B6FB984C}" destId="{004DC031-8687-4429-84FF-21D50E2E0705}" srcOrd="0" destOrd="0" presId="urn:microsoft.com/office/officeart/2005/8/layout/radial6"/>
    <dgm:cxn modelId="{17FDAFB6-CEFF-4760-8E8B-8DD0CCFBA0B8}" type="presOf" srcId="{AA6F0282-733F-4E12-899A-FA47B449F718}" destId="{5BF135E4-5458-4752-B0DF-33BC57D0E621}" srcOrd="0" destOrd="0" presId="urn:microsoft.com/office/officeart/2005/8/layout/radial6"/>
    <dgm:cxn modelId="{9B9AC03F-5719-4727-8C5D-CC5407A216BB}" type="presOf" srcId="{DF463AE4-8189-44D2-A84B-406E15C7699A}" destId="{FB12AE0F-1ED7-4B38-ADA8-540707F7851E}" srcOrd="0" destOrd="0" presId="urn:microsoft.com/office/officeart/2005/8/layout/radial6"/>
    <dgm:cxn modelId="{87AC3BA7-757D-4E75-BC01-AFF9BE69AB06}" type="presOf" srcId="{149D53BD-6A2F-4E03-8F1F-050336857196}" destId="{F018979A-35DE-4DD5-A939-CADFD2A645A7}" srcOrd="0" destOrd="0" presId="urn:microsoft.com/office/officeart/2005/8/layout/radial6"/>
    <dgm:cxn modelId="{A18EB797-5EB1-42A9-888D-B8365D38CDAE}" srcId="{14C8B0F9-6758-4B9E-B859-145B3CE36014}" destId="{AA6F0282-733F-4E12-899A-FA47B449F718}" srcOrd="4" destOrd="0" parTransId="{AC2E0B6A-A79E-472B-9AC3-DA539A0F57CE}" sibTransId="{57FB71DF-7A1C-4E8F-AEF5-2BD15775BEE0}"/>
    <dgm:cxn modelId="{47A602EC-7870-4E8E-9CC8-C0B90ADDBE41}" type="presOf" srcId="{E2A6D284-16A0-4333-B7D9-B33488ADE1B4}" destId="{E5BBE53A-4242-48C7-B25A-6668E374DD50}" srcOrd="0" destOrd="0" presId="urn:microsoft.com/office/officeart/2005/8/layout/radial6"/>
    <dgm:cxn modelId="{CE9B7977-31D7-4D21-8F6D-890E2A8A58AB}" srcId="{14C8B0F9-6758-4B9E-B859-145B3CE36014}" destId="{DF463AE4-8189-44D2-A84B-406E15C7699A}" srcOrd="5" destOrd="0" parTransId="{5572C2C0-EDC9-414D-84AA-48134C60B668}" sibTransId="{C6F18A31-661F-49A1-98AC-421D08B4F6B5}"/>
    <dgm:cxn modelId="{FCF2BC70-FE76-4362-B9F4-7CC9B9402698}" srcId="{14C8B0F9-6758-4B9E-B859-145B3CE36014}" destId="{55103DA9-39D1-4560-B04C-47F1FC7F8522}" srcOrd="6" destOrd="0" parTransId="{AB641526-BF1B-4B8F-952A-CF395479E561}" sibTransId="{81C61A9B-DABC-474E-BD1B-1B1C3623E314}"/>
    <dgm:cxn modelId="{D80D4573-B4ED-4668-B8C9-93FEA032CB78}" type="presOf" srcId="{CD11095B-A447-4964-9953-3518D32CB205}" destId="{D42C9A85-135D-49FD-B800-86DBBF76C546}" srcOrd="0" destOrd="0" presId="urn:microsoft.com/office/officeart/2005/8/layout/radial6"/>
    <dgm:cxn modelId="{90481F72-BF23-41CF-88CC-63AA953ADDB1}" type="presOf" srcId="{392B5707-4EEC-4BD4-AC59-52D60F32F8B7}" destId="{FA98C7C8-7FEC-4082-B79E-3EC0B88B7E34}" srcOrd="0" destOrd="0" presId="urn:microsoft.com/office/officeart/2005/8/layout/radial6"/>
    <dgm:cxn modelId="{BD09D0DF-2D2F-4645-B831-F51834D23CA0}" type="presOf" srcId="{55103DA9-39D1-4560-B04C-47F1FC7F8522}" destId="{427E6E7B-0B0B-4A94-9872-2FD906B44B2B}" srcOrd="0" destOrd="0" presId="urn:microsoft.com/office/officeart/2005/8/layout/radial6"/>
    <dgm:cxn modelId="{F3DB3395-1759-4B74-944F-A166B59D1E8E}" type="presOf" srcId="{C6F18A31-661F-49A1-98AC-421D08B4F6B5}" destId="{798BC94B-F3A7-4B8D-912D-709C0D4A2875}" srcOrd="0" destOrd="0" presId="urn:microsoft.com/office/officeart/2005/8/layout/radial6"/>
    <dgm:cxn modelId="{F6C94D99-4309-4D9C-B215-C6AC00D74776}" type="presOf" srcId="{D6A4605E-1AFC-45AA-A974-7FC821121583}" destId="{F3F6F7E6-74E1-47EC-AF27-4FBEA26F2845}" srcOrd="0" destOrd="0" presId="urn:microsoft.com/office/officeart/2005/8/layout/radial6"/>
    <dgm:cxn modelId="{68228EE9-CD48-4246-82CA-DF22CD6B4495}" srcId="{14C8B0F9-6758-4B9E-B859-145B3CE36014}" destId="{4D5C2D6D-539E-4F7C-99F0-510881FDFDA0}" srcOrd="3" destOrd="0" parTransId="{9F6D7463-BB28-4777-AC65-5152A9830827}" sibTransId="{BF7F52E1-AEE2-462D-9E0A-6C32B6FB984C}"/>
    <dgm:cxn modelId="{D62A48C9-EAA5-4F78-87C8-52C83F20519A}" type="presOf" srcId="{EFF63A26-7780-4054-9D02-6EB74B9DF217}" destId="{68E8D065-2AEE-4AC2-A82E-D9BBC9936896}" srcOrd="0" destOrd="0" presId="urn:microsoft.com/office/officeart/2005/8/layout/radial6"/>
    <dgm:cxn modelId="{43E499BD-2267-4A45-AC75-41769A7D9D8F}" srcId="{14C8B0F9-6758-4B9E-B859-145B3CE36014}" destId="{788B7BC9-9B01-456A-BC01-AC686881FF8D}" srcOrd="7" destOrd="0" parTransId="{E59AED0D-4F5D-4D72-A2C9-159A4B13C1F3}" sibTransId="{8ECA597E-30EF-43D7-A962-322015ACEEB3}"/>
    <dgm:cxn modelId="{3230EF2E-76B9-4E65-9171-23874922B3F3}" srcId="{14C8B0F9-6758-4B9E-B859-145B3CE36014}" destId="{149D53BD-6A2F-4E03-8F1F-050336857196}" srcOrd="0" destOrd="0" parTransId="{6997C813-396D-41BE-952F-8E148C4A6A1C}" sibTransId="{FF455E8C-B6F2-4D2E-A1D3-1EBF246C6626}"/>
    <dgm:cxn modelId="{79AA82C3-1482-444E-AE37-BBB206BFF7D4}" srcId="{14C8B0F9-6758-4B9E-B859-145B3CE36014}" destId="{392B5707-4EEC-4BD4-AC59-52D60F32F8B7}" srcOrd="10" destOrd="0" parTransId="{05AAAC37-83CD-422F-8A9E-34DB79DD2221}" sibTransId="{90B31D65-CA04-4A35-BBBB-87AC0CE42F55}"/>
    <dgm:cxn modelId="{CDAE4E18-C9D4-44C6-BEAD-91CDDC00D919}" type="presOf" srcId="{515CF16A-E64D-4B72-8C64-62A0F20D6639}" destId="{1E837CC0-4E8C-4B32-ADF2-D07A0F8AD3F7}" srcOrd="0" destOrd="0" presId="urn:microsoft.com/office/officeart/2005/8/layout/radial6"/>
    <dgm:cxn modelId="{1AB7E1C1-EAA2-43F3-94E4-DCEE7D920B91}" type="presOf" srcId="{90B31D65-CA04-4A35-BBBB-87AC0CE42F55}" destId="{6C2EFF69-05CE-491F-A4E7-6CD5C2B17865}" srcOrd="0" destOrd="0" presId="urn:microsoft.com/office/officeart/2005/8/layout/radial6"/>
    <dgm:cxn modelId="{D1C9C3F8-327E-400D-BA23-2E7C243C72FA}" type="presOf" srcId="{2920B0A0-5489-401C-8056-5CCF28DE33B0}" destId="{10507E1B-A674-4C4A-B78B-9DEBD21A784E}" srcOrd="0" destOrd="0" presId="urn:microsoft.com/office/officeart/2005/8/layout/radial6"/>
    <dgm:cxn modelId="{EFB04767-9579-4EC6-8F11-A96B9C978209}" type="presOf" srcId="{FF455E8C-B6F2-4D2E-A1D3-1EBF246C6626}" destId="{D2E07FF1-CF66-4C1D-B59D-7CC2E2AF34A9}" srcOrd="0" destOrd="0" presId="urn:microsoft.com/office/officeart/2005/8/layout/radial6"/>
    <dgm:cxn modelId="{3BAA7FA4-709A-4797-914D-87AA56852B36}" srcId="{671D4D0A-33F0-420B-B336-BB45D796F9B9}" destId="{14C8B0F9-6758-4B9E-B859-145B3CE36014}" srcOrd="0" destOrd="0" parTransId="{BA9587D6-2424-499C-B144-5024605713B4}" sibTransId="{5B9545B0-8987-40C3-94B6-372FCC32418A}"/>
    <dgm:cxn modelId="{B4C28DD7-B744-46F1-9E0B-CBF93288E22E}" type="presOf" srcId="{57FB71DF-7A1C-4E8F-AEF5-2BD15775BEE0}" destId="{2CBCC82E-F956-4641-8E41-8F6C6C1FF22C}" srcOrd="0" destOrd="0" presId="urn:microsoft.com/office/officeart/2005/8/layout/radial6"/>
    <dgm:cxn modelId="{718A5B9A-4AA4-40D7-B3E0-A7FD3E677EBB}" type="presOf" srcId="{3353622F-3668-456C-B072-944CEDDDD831}" destId="{75B85C84-7510-4BC4-98CA-264C4B2E16FC}" srcOrd="0" destOrd="0" presId="urn:microsoft.com/office/officeart/2005/8/layout/radial6"/>
    <dgm:cxn modelId="{B2467A96-79DD-4A27-BF2B-E22F3C2B5B23}" type="presParOf" srcId="{F7CABDF4-57E9-4A89-848E-4759ACF6E4A8}" destId="{146212EB-FF0A-4CFA-9DB6-36543C5DB6F4}" srcOrd="0" destOrd="0" presId="urn:microsoft.com/office/officeart/2005/8/layout/radial6"/>
    <dgm:cxn modelId="{128692B9-4DF9-4B37-BE6A-73B09CC5590B}" type="presParOf" srcId="{F7CABDF4-57E9-4A89-848E-4759ACF6E4A8}" destId="{F018979A-35DE-4DD5-A939-CADFD2A645A7}" srcOrd="1" destOrd="0" presId="urn:microsoft.com/office/officeart/2005/8/layout/radial6"/>
    <dgm:cxn modelId="{5EFF1786-E887-4C7D-BEBD-BC9E15609BD2}" type="presParOf" srcId="{F7CABDF4-57E9-4A89-848E-4759ACF6E4A8}" destId="{905C4E6E-DBAB-4183-89AE-64F3F3235D2E}" srcOrd="2" destOrd="0" presId="urn:microsoft.com/office/officeart/2005/8/layout/radial6"/>
    <dgm:cxn modelId="{BF2356E3-3CF3-45A2-B324-628711C07845}" type="presParOf" srcId="{F7CABDF4-57E9-4A89-848E-4759ACF6E4A8}" destId="{D2E07FF1-CF66-4C1D-B59D-7CC2E2AF34A9}" srcOrd="3" destOrd="0" presId="urn:microsoft.com/office/officeart/2005/8/layout/radial6"/>
    <dgm:cxn modelId="{4526B83D-B0C2-498D-942B-E538F4712E0A}" type="presParOf" srcId="{F7CABDF4-57E9-4A89-848E-4759ACF6E4A8}" destId="{F3F6F7E6-74E1-47EC-AF27-4FBEA26F2845}" srcOrd="4" destOrd="0" presId="urn:microsoft.com/office/officeart/2005/8/layout/radial6"/>
    <dgm:cxn modelId="{201570CA-D4AA-4270-99BD-70C1A1B292B2}" type="presParOf" srcId="{F7CABDF4-57E9-4A89-848E-4759ACF6E4A8}" destId="{CA1097C0-751D-4C71-8446-B55B99824A28}" srcOrd="5" destOrd="0" presId="urn:microsoft.com/office/officeart/2005/8/layout/radial6"/>
    <dgm:cxn modelId="{13B9CD28-D919-477D-9905-C1E94BEBA9FD}" type="presParOf" srcId="{F7CABDF4-57E9-4A89-848E-4759ACF6E4A8}" destId="{1E837CC0-4E8C-4B32-ADF2-D07A0F8AD3F7}" srcOrd="6" destOrd="0" presId="urn:microsoft.com/office/officeart/2005/8/layout/radial6"/>
    <dgm:cxn modelId="{9CA04BE1-8887-4F65-AF54-4B6149C87D9D}" type="presParOf" srcId="{F7CABDF4-57E9-4A89-848E-4759ACF6E4A8}" destId="{712E7D47-7505-4C6E-99E0-19DCBA792A49}" srcOrd="7" destOrd="0" presId="urn:microsoft.com/office/officeart/2005/8/layout/radial6"/>
    <dgm:cxn modelId="{88911E76-BE6A-4129-B861-8D538C733C34}" type="presParOf" srcId="{F7CABDF4-57E9-4A89-848E-4759ACF6E4A8}" destId="{6DDEC248-2162-4412-92A2-430BEF5A2204}" srcOrd="8" destOrd="0" presId="urn:microsoft.com/office/officeart/2005/8/layout/radial6"/>
    <dgm:cxn modelId="{03353F5A-E703-4EA4-8E7D-D46D4DEFA57D}" type="presParOf" srcId="{F7CABDF4-57E9-4A89-848E-4759ACF6E4A8}" destId="{75B85C84-7510-4BC4-98CA-264C4B2E16FC}" srcOrd="9" destOrd="0" presId="urn:microsoft.com/office/officeart/2005/8/layout/radial6"/>
    <dgm:cxn modelId="{E40B9B9D-C109-49EB-A611-1CDFB836A9D7}" type="presParOf" srcId="{F7CABDF4-57E9-4A89-848E-4759ACF6E4A8}" destId="{557559FB-876E-439F-8726-01A5BCDFD71B}" srcOrd="10" destOrd="0" presId="urn:microsoft.com/office/officeart/2005/8/layout/radial6"/>
    <dgm:cxn modelId="{7CDAD656-1944-414D-AA18-63E6ED3CF29E}" type="presParOf" srcId="{F7CABDF4-57E9-4A89-848E-4759ACF6E4A8}" destId="{E33AF35E-929D-4702-AC93-6032AFAD2581}" srcOrd="11" destOrd="0" presId="urn:microsoft.com/office/officeart/2005/8/layout/radial6"/>
    <dgm:cxn modelId="{79DAF921-4C3E-4DE8-8278-FF387269864E}" type="presParOf" srcId="{F7CABDF4-57E9-4A89-848E-4759ACF6E4A8}" destId="{004DC031-8687-4429-84FF-21D50E2E0705}" srcOrd="12" destOrd="0" presId="urn:microsoft.com/office/officeart/2005/8/layout/radial6"/>
    <dgm:cxn modelId="{F7CA4129-B51B-4455-B253-81C907AED979}" type="presParOf" srcId="{F7CABDF4-57E9-4A89-848E-4759ACF6E4A8}" destId="{5BF135E4-5458-4752-B0DF-33BC57D0E621}" srcOrd="13" destOrd="0" presId="urn:microsoft.com/office/officeart/2005/8/layout/radial6"/>
    <dgm:cxn modelId="{9AF5FB67-8086-4571-99B7-16D9A07B16B5}" type="presParOf" srcId="{F7CABDF4-57E9-4A89-848E-4759ACF6E4A8}" destId="{178EC838-FA62-4141-8C71-A091ED0916BB}" srcOrd="14" destOrd="0" presId="urn:microsoft.com/office/officeart/2005/8/layout/radial6"/>
    <dgm:cxn modelId="{B5643CA0-3C96-4A5B-881F-1733F8C5325A}" type="presParOf" srcId="{F7CABDF4-57E9-4A89-848E-4759ACF6E4A8}" destId="{2CBCC82E-F956-4641-8E41-8F6C6C1FF22C}" srcOrd="15" destOrd="0" presId="urn:microsoft.com/office/officeart/2005/8/layout/radial6"/>
    <dgm:cxn modelId="{FA4E13DD-387C-4D24-AE73-03CB35B42FC9}" type="presParOf" srcId="{F7CABDF4-57E9-4A89-848E-4759ACF6E4A8}" destId="{FB12AE0F-1ED7-4B38-ADA8-540707F7851E}" srcOrd="16" destOrd="0" presId="urn:microsoft.com/office/officeart/2005/8/layout/radial6"/>
    <dgm:cxn modelId="{1379BF59-675B-4D28-B5C4-16F210554D18}" type="presParOf" srcId="{F7CABDF4-57E9-4A89-848E-4759ACF6E4A8}" destId="{D978F5DB-FF1D-4E85-9BE5-670A001FE888}" srcOrd="17" destOrd="0" presId="urn:microsoft.com/office/officeart/2005/8/layout/radial6"/>
    <dgm:cxn modelId="{25F53B25-636F-461C-8729-CD5C2FECD601}" type="presParOf" srcId="{F7CABDF4-57E9-4A89-848E-4759ACF6E4A8}" destId="{798BC94B-F3A7-4B8D-912D-709C0D4A2875}" srcOrd="18" destOrd="0" presId="urn:microsoft.com/office/officeart/2005/8/layout/radial6"/>
    <dgm:cxn modelId="{25C9BB91-DBE8-43E8-90B8-5D2ECED927FD}" type="presParOf" srcId="{F7CABDF4-57E9-4A89-848E-4759ACF6E4A8}" destId="{427E6E7B-0B0B-4A94-9872-2FD906B44B2B}" srcOrd="19" destOrd="0" presId="urn:microsoft.com/office/officeart/2005/8/layout/radial6"/>
    <dgm:cxn modelId="{96193E22-AB1B-4714-8D49-22F383113801}" type="presParOf" srcId="{F7CABDF4-57E9-4A89-848E-4759ACF6E4A8}" destId="{D38F155D-8B52-4C27-ACB6-28C014D49852}" srcOrd="20" destOrd="0" presId="urn:microsoft.com/office/officeart/2005/8/layout/radial6"/>
    <dgm:cxn modelId="{0E74A301-EA98-4ECF-9794-533265DCDF74}" type="presParOf" srcId="{F7CABDF4-57E9-4A89-848E-4759ACF6E4A8}" destId="{C08931B1-1527-41EF-A548-D8381112B386}" srcOrd="21" destOrd="0" presId="urn:microsoft.com/office/officeart/2005/8/layout/radial6"/>
    <dgm:cxn modelId="{BB9C60A6-6EEC-4FB0-BAE3-0A7656EAEABC}" type="presParOf" srcId="{F7CABDF4-57E9-4A89-848E-4759ACF6E4A8}" destId="{B5717E62-36E8-49E6-8774-59599AC33F6E}" srcOrd="22" destOrd="0" presId="urn:microsoft.com/office/officeart/2005/8/layout/radial6"/>
    <dgm:cxn modelId="{BBD65C53-428E-4353-9129-416948986CAA}" type="presParOf" srcId="{F7CABDF4-57E9-4A89-848E-4759ACF6E4A8}" destId="{F6670603-3FB2-4D07-88AB-5AA7C72F0F29}" srcOrd="23" destOrd="0" presId="urn:microsoft.com/office/officeart/2005/8/layout/radial6"/>
    <dgm:cxn modelId="{80DD5457-B5E6-404B-86BE-05A7AF540A9D}" type="presParOf" srcId="{F7CABDF4-57E9-4A89-848E-4759ACF6E4A8}" destId="{9F3B1DA9-A1E0-4651-B254-9BFF6625E874}" srcOrd="24" destOrd="0" presId="urn:microsoft.com/office/officeart/2005/8/layout/radial6"/>
    <dgm:cxn modelId="{843FF219-0280-44B2-9375-DB94C7DB773F}" type="presParOf" srcId="{F7CABDF4-57E9-4A89-848E-4759ACF6E4A8}" destId="{D42C9A85-135D-49FD-B800-86DBBF76C546}" srcOrd="25" destOrd="0" presId="urn:microsoft.com/office/officeart/2005/8/layout/radial6"/>
    <dgm:cxn modelId="{8FED641F-4818-4D42-B796-1867BF173CCF}" type="presParOf" srcId="{F7CABDF4-57E9-4A89-848E-4759ACF6E4A8}" destId="{18212543-3438-4E57-A9EC-9D6EFA1F459D}" srcOrd="26" destOrd="0" presId="urn:microsoft.com/office/officeart/2005/8/layout/radial6"/>
    <dgm:cxn modelId="{9EA5ABE6-1FCF-4FFC-A18B-2D8C49AFB1D3}" type="presParOf" srcId="{F7CABDF4-57E9-4A89-848E-4759ACF6E4A8}" destId="{E5BBE53A-4242-48C7-B25A-6668E374DD50}" srcOrd="27" destOrd="0" presId="urn:microsoft.com/office/officeart/2005/8/layout/radial6"/>
    <dgm:cxn modelId="{5D9041BE-FF76-435F-999B-A9737422FF90}" type="presParOf" srcId="{F7CABDF4-57E9-4A89-848E-4759ACF6E4A8}" destId="{10507E1B-A674-4C4A-B78B-9DEBD21A784E}" srcOrd="28" destOrd="0" presId="urn:microsoft.com/office/officeart/2005/8/layout/radial6"/>
    <dgm:cxn modelId="{11FB8C3C-35DE-4639-A1F1-714E7DC96984}" type="presParOf" srcId="{F7CABDF4-57E9-4A89-848E-4759ACF6E4A8}" destId="{CB74C3AB-CCD2-45CE-92C1-8DEC7D1A7717}" srcOrd="29" destOrd="0" presId="urn:microsoft.com/office/officeart/2005/8/layout/radial6"/>
    <dgm:cxn modelId="{7D6343F7-EF19-4DEE-AD6A-CC45FEF31FCE}" type="presParOf" srcId="{F7CABDF4-57E9-4A89-848E-4759ACF6E4A8}" destId="{68E8D065-2AEE-4AC2-A82E-D9BBC9936896}" srcOrd="30" destOrd="0" presId="urn:microsoft.com/office/officeart/2005/8/layout/radial6"/>
    <dgm:cxn modelId="{E8E7C8E0-3607-4231-B7FE-E27B6F582EC7}" type="presParOf" srcId="{F7CABDF4-57E9-4A89-848E-4759ACF6E4A8}" destId="{FA98C7C8-7FEC-4082-B79E-3EC0B88B7E34}" srcOrd="31" destOrd="0" presId="urn:microsoft.com/office/officeart/2005/8/layout/radial6"/>
    <dgm:cxn modelId="{157D7B87-9416-4C5C-AA82-CC3AB4401CDC}" type="presParOf" srcId="{F7CABDF4-57E9-4A89-848E-4759ACF6E4A8}" destId="{ABC87985-245F-4023-85DF-E4B4FADC001D}" srcOrd="32" destOrd="0" presId="urn:microsoft.com/office/officeart/2005/8/layout/radial6"/>
    <dgm:cxn modelId="{4FB044CB-BF0D-4058-B2CB-D1E5AE831F93}" type="presParOf" srcId="{F7CABDF4-57E9-4A89-848E-4759ACF6E4A8}" destId="{6C2EFF69-05CE-491F-A4E7-6CD5C2B17865}" srcOrd="33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040693-14DA-4904-8399-B0FF4C05269B}">
      <dsp:nvSpPr>
        <dsp:cNvPr id="0" name=""/>
        <dsp:cNvSpPr/>
      </dsp:nvSpPr>
      <dsp:spPr>
        <a:xfrm rot="5400000">
          <a:off x="-217553" y="218410"/>
          <a:ext cx="1450356" cy="1015249"/>
        </a:xfrm>
        <a:prstGeom prst="chevron">
          <a:avLst/>
        </a:prstGeom>
        <a:solidFill>
          <a:srgbClr val="92D050"/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 smtClean="0"/>
            <a:t>１</a:t>
          </a:r>
          <a:endParaRPr kumimoji="1" lang="ja-JP" altLang="en-US" sz="2600" kern="1200" dirty="0"/>
        </a:p>
      </dsp:txBody>
      <dsp:txXfrm rot="5400000">
        <a:off x="-217553" y="218410"/>
        <a:ext cx="1450356" cy="1015249"/>
      </dsp:txXfrm>
    </dsp:sp>
    <dsp:sp modelId="{0FB43A8C-6642-4E2A-8E5D-31F8B54336EB}">
      <dsp:nvSpPr>
        <dsp:cNvPr id="0" name=""/>
        <dsp:cNvSpPr/>
      </dsp:nvSpPr>
      <dsp:spPr>
        <a:xfrm rot="5400000">
          <a:off x="3621256" y="-2621080"/>
          <a:ext cx="942731" cy="61855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3900" kern="1200" dirty="0" smtClean="0"/>
            <a:t>私たちの住む地域の変化</a:t>
          </a:r>
          <a:endParaRPr kumimoji="1" lang="ja-JP" altLang="en-US" sz="3900" kern="1200" dirty="0"/>
        </a:p>
      </dsp:txBody>
      <dsp:txXfrm rot="5400000">
        <a:off x="3621256" y="-2621080"/>
        <a:ext cx="942731" cy="6185550"/>
      </dsp:txXfrm>
    </dsp:sp>
    <dsp:sp modelId="{CAAEEEC2-CFB2-4A82-9008-3A0D8588B6AD}">
      <dsp:nvSpPr>
        <dsp:cNvPr id="0" name=""/>
        <dsp:cNvSpPr/>
      </dsp:nvSpPr>
      <dsp:spPr>
        <a:xfrm rot="5400000">
          <a:off x="-217553" y="1472595"/>
          <a:ext cx="1450356" cy="1015249"/>
        </a:xfrm>
        <a:prstGeom prst="chevron">
          <a:avLst/>
        </a:prstGeom>
        <a:solidFill>
          <a:srgbClr val="FFC000"/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 smtClean="0"/>
            <a:t>２</a:t>
          </a:r>
          <a:endParaRPr kumimoji="1" lang="ja-JP" altLang="en-US" sz="2600" kern="1200" dirty="0"/>
        </a:p>
      </dsp:txBody>
      <dsp:txXfrm rot="5400000">
        <a:off x="-217553" y="1472595"/>
        <a:ext cx="1450356" cy="1015249"/>
      </dsp:txXfrm>
    </dsp:sp>
    <dsp:sp modelId="{DDBDA9DB-B8E1-405C-9F63-3593564CF853}">
      <dsp:nvSpPr>
        <dsp:cNvPr id="0" name=""/>
        <dsp:cNvSpPr/>
      </dsp:nvSpPr>
      <dsp:spPr>
        <a:xfrm rot="5400000">
          <a:off x="3636658" y="-1366367"/>
          <a:ext cx="942731" cy="61855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3900" kern="1200" dirty="0" smtClean="0"/>
            <a:t>後見制度とは</a:t>
          </a:r>
          <a:endParaRPr kumimoji="1" lang="ja-JP" altLang="en-US" sz="3900" kern="1200" dirty="0"/>
        </a:p>
      </dsp:txBody>
      <dsp:txXfrm rot="5400000">
        <a:off x="3636658" y="-1366367"/>
        <a:ext cx="942731" cy="6185550"/>
      </dsp:txXfrm>
    </dsp:sp>
    <dsp:sp modelId="{D9437740-2DB4-41C9-8C25-1A22C4C75E96}">
      <dsp:nvSpPr>
        <dsp:cNvPr id="0" name=""/>
        <dsp:cNvSpPr/>
      </dsp:nvSpPr>
      <dsp:spPr>
        <a:xfrm rot="5400000">
          <a:off x="-217553" y="2726779"/>
          <a:ext cx="1450356" cy="10152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 smtClean="0"/>
            <a:t>３</a:t>
          </a:r>
          <a:endParaRPr kumimoji="1" lang="ja-JP" altLang="en-US" sz="2600" kern="1200" dirty="0"/>
        </a:p>
      </dsp:txBody>
      <dsp:txXfrm rot="5400000">
        <a:off x="-217553" y="2726779"/>
        <a:ext cx="1450356" cy="1015249"/>
      </dsp:txXfrm>
    </dsp:sp>
    <dsp:sp modelId="{2B8BEE4E-0166-4D0D-B404-F02E360468E1}">
      <dsp:nvSpPr>
        <dsp:cNvPr id="0" name=""/>
        <dsp:cNvSpPr/>
      </dsp:nvSpPr>
      <dsp:spPr>
        <a:xfrm rot="5400000">
          <a:off x="3636658" y="-112183"/>
          <a:ext cx="942731" cy="61855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3900" kern="1200" dirty="0" smtClean="0"/>
            <a:t>かながわの</a:t>
          </a:r>
          <a:r>
            <a:rPr kumimoji="1" lang="ja-JP" altLang="en-US" sz="3900" kern="1200" dirty="0" smtClean="0"/>
            <a:t>現状</a:t>
          </a:r>
          <a:endParaRPr kumimoji="1" lang="ja-JP" altLang="en-US" sz="3900" kern="1200" dirty="0"/>
        </a:p>
      </dsp:txBody>
      <dsp:txXfrm rot="5400000">
        <a:off x="3636658" y="-112183"/>
        <a:ext cx="942731" cy="61855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040693-14DA-4904-8399-B0FF4C05269B}">
      <dsp:nvSpPr>
        <dsp:cNvPr id="0" name=""/>
        <dsp:cNvSpPr/>
      </dsp:nvSpPr>
      <dsp:spPr>
        <a:xfrm rot="5400000">
          <a:off x="-222068" y="222591"/>
          <a:ext cx="1480453" cy="1036317"/>
        </a:xfrm>
        <a:prstGeom prst="chevron">
          <a:avLst/>
        </a:prstGeom>
        <a:solidFill>
          <a:srgbClr val="92D050"/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 smtClean="0"/>
            <a:t>１</a:t>
          </a:r>
          <a:endParaRPr kumimoji="1" lang="ja-JP" altLang="en-US" sz="2600" kern="1200" dirty="0"/>
        </a:p>
      </dsp:txBody>
      <dsp:txXfrm rot="5400000">
        <a:off x="-222068" y="222591"/>
        <a:ext cx="1480453" cy="1036317"/>
      </dsp:txXfrm>
    </dsp:sp>
    <dsp:sp modelId="{0FB43A8C-6642-4E2A-8E5D-31F8B54336EB}">
      <dsp:nvSpPr>
        <dsp:cNvPr id="0" name=""/>
        <dsp:cNvSpPr/>
      </dsp:nvSpPr>
      <dsp:spPr>
        <a:xfrm rot="5400000">
          <a:off x="3944484" y="-2925129"/>
          <a:ext cx="962294" cy="68125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AEEEC2-CFB2-4A82-9008-3A0D8588B6AD}">
      <dsp:nvSpPr>
        <dsp:cNvPr id="0" name=""/>
        <dsp:cNvSpPr/>
      </dsp:nvSpPr>
      <dsp:spPr>
        <a:xfrm rot="5400000">
          <a:off x="-222068" y="222068"/>
          <a:ext cx="1480453" cy="1036317"/>
        </a:xfrm>
        <a:prstGeom prst="chevron">
          <a:avLst/>
        </a:prstGeom>
        <a:solidFill>
          <a:srgbClr val="FFC000"/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 smtClean="0"/>
            <a:t>２</a:t>
          </a:r>
          <a:endParaRPr kumimoji="1" lang="ja-JP" altLang="en-US" sz="2600" kern="1200" dirty="0"/>
        </a:p>
      </dsp:txBody>
      <dsp:txXfrm rot="5400000">
        <a:off x="-222068" y="222068"/>
        <a:ext cx="1480453" cy="1036317"/>
      </dsp:txXfrm>
    </dsp:sp>
    <dsp:sp modelId="{DDBDA9DB-B8E1-405C-9F63-3593564CF853}">
      <dsp:nvSpPr>
        <dsp:cNvPr id="0" name=""/>
        <dsp:cNvSpPr/>
      </dsp:nvSpPr>
      <dsp:spPr>
        <a:xfrm rot="5400000">
          <a:off x="3874314" y="-2925129"/>
          <a:ext cx="962294" cy="68125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33020" rIns="33020" bIns="33020" numCol="1" spcCol="1270" anchor="ctr" anchorCtr="0">
          <a:noAutofit/>
        </a:bodyPr>
        <a:lstStyle/>
        <a:p>
          <a:pPr marL="285750" lvl="1" indent="-285750" algn="l" defTabSz="2311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5200" kern="1200" dirty="0" smtClean="0"/>
            <a:t>後見制度とは</a:t>
          </a:r>
          <a:endParaRPr kumimoji="1" lang="ja-JP" altLang="en-US" sz="5200" kern="1200" dirty="0"/>
        </a:p>
      </dsp:txBody>
      <dsp:txXfrm rot="5400000">
        <a:off x="3874314" y="-2925129"/>
        <a:ext cx="962294" cy="681255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437740-2DB4-41C9-8C25-1A22C4C75E96}">
      <dsp:nvSpPr>
        <dsp:cNvPr id="0" name=""/>
        <dsp:cNvSpPr/>
      </dsp:nvSpPr>
      <dsp:spPr>
        <a:xfrm rot="5400000">
          <a:off x="-226825" y="226825"/>
          <a:ext cx="1512167" cy="10585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700" kern="1200" dirty="0" smtClean="0"/>
            <a:t>３</a:t>
          </a:r>
          <a:endParaRPr kumimoji="1" lang="ja-JP" altLang="en-US" sz="2700" kern="1200" dirty="0"/>
        </a:p>
      </dsp:txBody>
      <dsp:txXfrm rot="5400000">
        <a:off x="-226825" y="226825"/>
        <a:ext cx="1512167" cy="1058517"/>
      </dsp:txXfrm>
    </dsp:sp>
    <dsp:sp modelId="{2B8BEE4E-0166-4D0D-B404-F02E360468E1}">
      <dsp:nvSpPr>
        <dsp:cNvPr id="0" name=""/>
        <dsp:cNvSpPr/>
      </dsp:nvSpPr>
      <dsp:spPr>
        <a:xfrm rot="5400000">
          <a:off x="3997507" y="-2938989"/>
          <a:ext cx="982909" cy="68608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6936" tIns="33655" rIns="33655" bIns="33655" numCol="1" spcCol="1270" anchor="ctr" anchorCtr="0">
          <a:noAutofit/>
        </a:bodyPr>
        <a:lstStyle/>
        <a:p>
          <a:pPr marL="285750" lvl="1" indent="-285750" algn="l" defTabSz="2355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5300" kern="1200" dirty="0" smtClean="0"/>
            <a:t>かながわの現状</a:t>
          </a:r>
          <a:endParaRPr kumimoji="1" lang="ja-JP" altLang="en-US" sz="5300" kern="1200" dirty="0"/>
        </a:p>
      </dsp:txBody>
      <dsp:txXfrm rot="5400000">
        <a:off x="3997507" y="-2938989"/>
        <a:ext cx="982909" cy="686088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2EFF69-05CE-491F-A4E7-6CD5C2B17865}">
      <dsp:nvSpPr>
        <dsp:cNvPr id="0" name=""/>
        <dsp:cNvSpPr/>
      </dsp:nvSpPr>
      <dsp:spPr>
        <a:xfrm>
          <a:off x="1304823" y="281072"/>
          <a:ext cx="4135168" cy="4135168"/>
        </a:xfrm>
        <a:prstGeom prst="blockArc">
          <a:avLst>
            <a:gd name="adj1" fmla="val 14109213"/>
            <a:gd name="adj2" fmla="val 17001703"/>
            <a:gd name="adj3" fmla="val 251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E8D065-2AEE-4AC2-A82E-D9BBC9936896}">
      <dsp:nvSpPr>
        <dsp:cNvPr id="0" name=""/>
        <dsp:cNvSpPr/>
      </dsp:nvSpPr>
      <dsp:spPr>
        <a:xfrm>
          <a:off x="685644" y="572421"/>
          <a:ext cx="4135168" cy="4135168"/>
        </a:xfrm>
        <a:prstGeom prst="blockArc">
          <a:avLst>
            <a:gd name="adj1" fmla="val 12776380"/>
            <a:gd name="adj2" fmla="val 15266920"/>
            <a:gd name="adj3" fmla="val 251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BE53A-4242-48C7-B25A-6668E374DD50}">
      <dsp:nvSpPr>
        <dsp:cNvPr id="0" name=""/>
        <dsp:cNvSpPr/>
      </dsp:nvSpPr>
      <dsp:spPr>
        <a:xfrm>
          <a:off x="819839" y="330922"/>
          <a:ext cx="4135168" cy="4135168"/>
        </a:xfrm>
        <a:prstGeom prst="blockArc">
          <a:avLst>
            <a:gd name="adj1" fmla="val 10292014"/>
            <a:gd name="adj2" fmla="val 12310819"/>
            <a:gd name="adj3" fmla="val 251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3B1DA9-A1E0-4651-B254-9BFF6625E874}">
      <dsp:nvSpPr>
        <dsp:cNvPr id="0" name=""/>
        <dsp:cNvSpPr/>
      </dsp:nvSpPr>
      <dsp:spPr>
        <a:xfrm>
          <a:off x="834543" y="456153"/>
          <a:ext cx="4135168" cy="4135168"/>
        </a:xfrm>
        <a:prstGeom prst="blockArc">
          <a:avLst>
            <a:gd name="adj1" fmla="val 8499239"/>
            <a:gd name="adj2" fmla="val 10504363"/>
            <a:gd name="adj3" fmla="val 251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8931B1-1527-41EF-A548-D8381112B386}">
      <dsp:nvSpPr>
        <dsp:cNvPr id="0" name=""/>
        <dsp:cNvSpPr/>
      </dsp:nvSpPr>
      <dsp:spPr>
        <a:xfrm>
          <a:off x="652814" y="255373"/>
          <a:ext cx="4135168" cy="4135168"/>
        </a:xfrm>
        <a:prstGeom prst="blockArc">
          <a:avLst>
            <a:gd name="adj1" fmla="val 5372288"/>
            <a:gd name="adj2" fmla="val 8042907"/>
            <a:gd name="adj3" fmla="val 251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8BC94B-F3A7-4B8D-912D-709C0D4A2875}">
      <dsp:nvSpPr>
        <dsp:cNvPr id="0" name=""/>
        <dsp:cNvSpPr/>
      </dsp:nvSpPr>
      <dsp:spPr>
        <a:xfrm>
          <a:off x="1656191" y="432034"/>
          <a:ext cx="4135168" cy="4135168"/>
        </a:xfrm>
        <a:prstGeom prst="blockArc">
          <a:avLst>
            <a:gd name="adj1" fmla="val 3584430"/>
            <a:gd name="adj2" fmla="val 7215968"/>
            <a:gd name="adj3" fmla="val 251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BCC82E-F956-4641-8E41-8F6C6C1FF22C}">
      <dsp:nvSpPr>
        <dsp:cNvPr id="0" name=""/>
        <dsp:cNvSpPr/>
      </dsp:nvSpPr>
      <dsp:spPr>
        <a:xfrm>
          <a:off x="2757211" y="255648"/>
          <a:ext cx="4135168" cy="4135168"/>
        </a:xfrm>
        <a:prstGeom prst="blockArc">
          <a:avLst>
            <a:gd name="adj1" fmla="val 2756418"/>
            <a:gd name="adj2" fmla="val 5450706"/>
            <a:gd name="adj3" fmla="val 251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DC031-8687-4429-84FF-21D50E2E0705}">
      <dsp:nvSpPr>
        <dsp:cNvPr id="0" name=""/>
        <dsp:cNvSpPr/>
      </dsp:nvSpPr>
      <dsp:spPr>
        <a:xfrm>
          <a:off x="2647788" y="370080"/>
          <a:ext cx="4135168" cy="4135168"/>
        </a:xfrm>
        <a:prstGeom prst="blockArc">
          <a:avLst>
            <a:gd name="adj1" fmla="val 441414"/>
            <a:gd name="adj2" fmla="val 2489752"/>
            <a:gd name="adj3" fmla="val 251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85C84-7510-4BC4-98CA-264C4B2E16FC}">
      <dsp:nvSpPr>
        <dsp:cNvPr id="0" name=""/>
        <dsp:cNvSpPr/>
      </dsp:nvSpPr>
      <dsp:spPr>
        <a:xfrm>
          <a:off x="2638706" y="604555"/>
          <a:ext cx="4120075" cy="4135168"/>
        </a:xfrm>
        <a:prstGeom prst="blockArc">
          <a:avLst>
            <a:gd name="adj1" fmla="val 19866579"/>
            <a:gd name="adj2" fmla="val 45389"/>
            <a:gd name="adj3" fmla="val 251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837CC0-4E8C-4B32-ADF2-D07A0F8AD3F7}">
      <dsp:nvSpPr>
        <dsp:cNvPr id="0" name=""/>
        <dsp:cNvSpPr/>
      </dsp:nvSpPr>
      <dsp:spPr>
        <a:xfrm>
          <a:off x="2519112" y="366383"/>
          <a:ext cx="4135168" cy="4135168"/>
        </a:xfrm>
        <a:prstGeom prst="blockArc">
          <a:avLst>
            <a:gd name="adj1" fmla="val 17748388"/>
            <a:gd name="adj2" fmla="val 20310088"/>
            <a:gd name="adj3" fmla="val 251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E07FF1-CF66-4C1D-B59D-7CC2E2AF34A9}">
      <dsp:nvSpPr>
        <dsp:cNvPr id="0" name=""/>
        <dsp:cNvSpPr/>
      </dsp:nvSpPr>
      <dsp:spPr>
        <a:xfrm>
          <a:off x="2327408" y="260644"/>
          <a:ext cx="4135168" cy="4135168"/>
        </a:xfrm>
        <a:prstGeom prst="blockArc">
          <a:avLst>
            <a:gd name="adj1" fmla="val 15260968"/>
            <a:gd name="adj2" fmla="val 18117208"/>
            <a:gd name="adj3" fmla="val 251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6212EB-FF0A-4CFA-9DB6-36543C5DB6F4}">
      <dsp:nvSpPr>
        <dsp:cNvPr id="0" name=""/>
        <dsp:cNvSpPr/>
      </dsp:nvSpPr>
      <dsp:spPr>
        <a:xfrm>
          <a:off x="3254002" y="1867313"/>
          <a:ext cx="1030016" cy="10300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 smtClean="0"/>
            <a:t>本人</a:t>
          </a:r>
          <a:endParaRPr kumimoji="1" lang="ja-JP" altLang="en-US" sz="2600" kern="1200" dirty="0"/>
        </a:p>
      </dsp:txBody>
      <dsp:txXfrm>
        <a:off x="3254002" y="1867313"/>
        <a:ext cx="1030016" cy="1030016"/>
      </dsp:txXfrm>
    </dsp:sp>
    <dsp:sp modelId="{F018979A-35DE-4DD5-A939-CADFD2A645A7}">
      <dsp:nvSpPr>
        <dsp:cNvPr id="0" name=""/>
        <dsp:cNvSpPr/>
      </dsp:nvSpPr>
      <dsp:spPr>
        <a:xfrm>
          <a:off x="3483718" y="1788"/>
          <a:ext cx="721011" cy="721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民生委員</a:t>
          </a:r>
          <a:endParaRPr kumimoji="1" lang="ja-JP" altLang="en-US" sz="1200" kern="1200" dirty="0"/>
        </a:p>
      </dsp:txBody>
      <dsp:txXfrm>
        <a:off x="3483718" y="1788"/>
        <a:ext cx="721011" cy="721011"/>
      </dsp:txXfrm>
    </dsp:sp>
    <dsp:sp modelId="{F3F6F7E6-74E1-47EC-AF27-4FBEA26F2845}">
      <dsp:nvSpPr>
        <dsp:cNvPr id="0" name=""/>
        <dsp:cNvSpPr/>
      </dsp:nvSpPr>
      <dsp:spPr>
        <a:xfrm>
          <a:off x="5020345" y="235446"/>
          <a:ext cx="910277" cy="721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包括</a:t>
          </a:r>
          <a:endParaRPr kumimoji="1" lang="ja-JP" altLang="en-US" sz="1200" kern="1200" dirty="0"/>
        </a:p>
      </dsp:txBody>
      <dsp:txXfrm>
        <a:off x="5020345" y="235446"/>
        <a:ext cx="910277" cy="721011"/>
      </dsp:txXfrm>
    </dsp:sp>
    <dsp:sp modelId="{712E7D47-7505-4C6E-99E0-19DCBA792A49}">
      <dsp:nvSpPr>
        <dsp:cNvPr id="0" name=""/>
        <dsp:cNvSpPr/>
      </dsp:nvSpPr>
      <dsp:spPr>
        <a:xfrm>
          <a:off x="5885297" y="1325251"/>
          <a:ext cx="1201969" cy="721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行政</a:t>
          </a:r>
          <a:endParaRPr kumimoji="1" lang="ja-JP" altLang="en-US" sz="1200" kern="1200" dirty="0"/>
        </a:p>
      </dsp:txBody>
      <dsp:txXfrm>
        <a:off x="5885297" y="1325251"/>
        <a:ext cx="1201969" cy="721011"/>
      </dsp:txXfrm>
    </dsp:sp>
    <dsp:sp modelId="{557559FB-876E-439F-8726-01A5BCDFD71B}">
      <dsp:nvSpPr>
        <dsp:cNvPr id="0" name=""/>
        <dsp:cNvSpPr/>
      </dsp:nvSpPr>
      <dsp:spPr>
        <a:xfrm>
          <a:off x="6193677" y="2338588"/>
          <a:ext cx="1093032" cy="721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後見人</a:t>
          </a:r>
          <a:endParaRPr kumimoji="1" lang="ja-JP" altLang="en-US" sz="1200" kern="1200" dirty="0"/>
        </a:p>
      </dsp:txBody>
      <dsp:txXfrm>
        <a:off x="6193677" y="2338588"/>
        <a:ext cx="1093032" cy="721011"/>
      </dsp:txXfrm>
    </dsp:sp>
    <dsp:sp modelId="{5BF135E4-5458-4752-B0DF-33BC57D0E621}">
      <dsp:nvSpPr>
        <dsp:cNvPr id="0" name=""/>
        <dsp:cNvSpPr/>
      </dsp:nvSpPr>
      <dsp:spPr>
        <a:xfrm>
          <a:off x="5884053" y="3429872"/>
          <a:ext cx="721011" cy="721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社協</a:t>
          </a:r>
          <a:endParaRPr kumimoji="1" lang="ja-JP" altLang="en-US" sz="1200" kern="1200" dirty="0"/>
        </a:p>
      </dsp:txBody>
      <dsp:txXfrm>
        <a:off x="5884053" y="3429872"/>
        <a:ext cx="721011" cy="721011"/>
      </dsp:txXfrm>
    </dsp:sp>
    <dsp:sp modelId="{FB12AE0F-1ED7-4B38-ADA8-540707F7851E}">
      <dsp:nvSpPr>
        <dsp:cNvPr id="0" name=""/>
        <dsp:cNvSpPr/>
      </dsp:nvSpPr>
      <dsp:spPr>
        <a:xfrm>
          <a:off x="3888436" y="4004132"/>
          <a:ext cx="1812493" cy="721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相談</a:t>
          </a:r>
          <a:r>
            <a:rPr kumimoji="1" lang="ja-JP" altLang="en-US" sz="1200" kern="1200" dirty="0" smtClean="0"/>
            <a:t>支援</a:t>
          </a:r>
          <a:endParaRPr kumimoji="1" lang="en-US" altLang="ja-JP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事業所</a:t>
          </a:r>
          <a:endParaRPr kumimoji="1" lang="ja-JP" altLang="en-US" sz="1200" kern="1200" dirty="0"/>
        </a:p>
      </dsp:txBody>
      <dsp:txXfrm>
        <a:off x="3888436" y="4004132"/>
        <a:ext cx="1812493" cy="721011"/>
      </dsp:txXfrm>
    </dsp:sp>
    <dsp:sp modelId="{427E6E7B-0B0B-4A94-9872-2FD906B44B2B}">
      <dsp:nvSpPr>
        <dsp:cNvPr id="0" name=""/>
        <dsp:cNvSpPr/>
      </dsp:nvSpPr>
      <dsp:spPr>
        <a:xfrm>
          <a:off x="2376350" y="4004013"/>
          <a:ext cx="721011" cy="721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親族</a:t>
          </a:r>
          <a:endParaRPr kumimoji="1" lang="ja-JP" altLang="en-US" sz="1200" kern="1200" dirty="0"/>
        </a:p>
      </dsp:txBody>
      <dsp:txXfrm>
        <a:off x="2376350" y="4004013"/>
        <a:ext cx="721011" cy="721011"/>
      </dsp:txXfrm>
    </dsp:sp>
    <dsp:sp modelId="{B5717E62-36E8-49E6-8774-59599AC33F6E}">
      <dsp:nvSpPr>
        <dsp:cNvPr id="0" name=""/>
        <dsp:cNvSpPr/>
      </dsp:nvSpPr>
      <dsp:spPr>
        <a:xfrm>
          <a:off x="583686" y="3429876"/>
          <a:ext cx="1434474" cy="721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医療機関</a:t>
          </a:r>
          <a:endParaRPr kumimoji="1" lang="ja-JP" altLang="en-US" sz="1200" kern="1200" dirty="0"/>
        </a:p>
      </dsp:txBody>
      <dsp:txXfrm>
        <a:off x="583686" y="3429876"/>
        <a:ext cx="1434474" cy="721011"/>
      </dsp:txXfrm>
    </dsp:sp>
    <dsp:sp modelId="{D42C9A85-135D-49FD-B800-86DBBF76C546}">
      <dsp:nvSpPr>
        <dsp:cNvPr id="0" name=""/>
        <dsp:cNvSpPr/>
      </dsp:nvSpPr>
      <dsp:spPr>
        <a:xfrm>
          <a:off x="193920" y="2338589"/>
          <a:ext cx="1348248" cy="721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近隣住民</a:t>
          </a:r>
          <a:endParaRPr kumimoji="1" lang="ja-JP" altLang="en-US" sz="1200" kern="1200" dirty="0"/>
        </a:p>
      </dsp:txBody>
      <dsp:txXfrm>
        <a:off x="193920" y="2338589"/>
        <a:ext cx="1348248" cy="721011"/>
      </dsp:txXfrm>
    </dsp:sp>
    <dsp:sp modelId="{10507E1B-A674-4C4A-B78B-9DEBD21A784E}">
      <dsp:nvSpPr>
        <dsp:cNvPr id="0" name=""/>
        <dsp:cNvSpPr/>
      </dsp:nvSpPr>
      <dsp:spPr>
        <a:xfrm>
          <a:off x="427738" y="1169353"/>
          <a:ext cx="1224133" cy="721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サービス事業所</a:t>
          </a:r>
          <a:endParaRPr kumimoji="1" lang="ja-JP" altLang="en-US" sz="1200" kern="1200" dirty="0"/>
        </a:p>
      </dsp:txBody>
      <dsp:txXfrm>
        <a:off x="427738" y="1169353"/>
        <a:ext cx="1224133" cy="721011"/>
      </dsp:txXfrm>
    </dsp:sp>
    <dsp:sp modelId="{FA98C7C8-7FEC-4082-B79E-3EC0B88B7E34}">
      <dsp:nvSpPr>
        <dsp:cNvPr id="0" name=""/>
        <dsp:cNvSpPr/>
      </dsp:nvSpPr>
      <dsp:spPr>
        <a:xfrm>
          <a:off x="1404218" y="312614"/>
          <a:ext cx="1603292" cy="721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ケアマネジャー</a:t>
          </a:r>
          <a:endParaRPr kumimoji="1" lang="ja-JP" altLang="en-US" sz="1200" kern="1200" dirty="0"/>
        </a:p>
      </dsp:txBody>
      <dsp:txXfrm>
        <a:off x="1404218" y="312614"/>
        <a:ext cx="1603292" cy="7210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zh-TW" altLang="en-US" smtClean="0"/>
              <a:t>三浦市社協</a:t>
            </a:r>
            <a:r>
              <a:rPr kumimoji="1" lang="en-US" altLang="zh-TW" smtClean="0"/>
              <a:t>24.9.13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4C3F8-FD6C-4397-88B3-B4BD5E12A2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846856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zh-TW" altLang="en-US" smtClean="0"/>
              <a:t>三浦市社協</a:t>
            </a:r>
            <a:r>
              <a:rPr kumimoji="1" lang="en-US" altLang="zh-TW" smtClean="0"/>
              <a:t>24.9.13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212" y="4689519"/>
            <a:ext cx="5393690" cy="44426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B9BDE-0293-4099-B2C9-39986F32717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5805824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9BDE-0293-4099-B2C9-39986F32717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三浦市社協</a:t>
            </a:r>
            <a:r>
              <a:rPr kumimoji="1" lang="en-US" altLang="zh-TW" smtClean="0"/>
              <a:t>24.9.13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15942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75" y="741363"/>
            <a:ext cx="4932363" cy="3700462"/>
          </a:xfrm>
          <a:ln/>
        </p:spPr>
      </p:sp>
      <p:sp>
        <p:nvSpPr>
          <p:cNvPr id="27651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4212" y="4689519"/>
            <a:ext cx="5649172" cy="4442699"/>
          </a:xfrm>
          <a:noFill/>
        </p:spPr>
        <p:txBody>
          <a:bodyPr/>
          <a:lstStyle/>
          <a:p>
            <a:endParaRPr lang="ja-JP" altLang="en-US" dirty="0" smtClean="0">
              <a:ea typeface="ＭＳ Ｐ明朝" charset="-128"/>
            </a:endParaRPr>
          </a:p>
        </p:txBody>
      </p:sp>
      <p:sp>
        <p:nvSpPr>
          <p:cNvPr id="2765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E658B2E6-AA1C-4A7A-A7AC-B60D3F6515E8}" type="slidenum">
              <a:rPr lang="en-US" altLang="ja-JP" sz="1200" smtClean="0"/>
              <a:pPr eaLnBrk="1" hangingPunct="1"/>
              <a:t>12</a:t>
            </a:fld>
            <a:endParaRPr lang="en-US" altLang="ja-JP" sz="1200" smtClean="0"/>
          </a:p>
        </p:txBody>
      </p:sp>
      <p:sp>
        <p:nvSpPr>
          <p:cNvPr id="2" name="ヘッダー プレースホルダー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zh-TW" altLang="en-US" smtClean="0"/>
              <a:t>三浦市社協</a:t>
            </a:r>
            <a:r>
              <a:rPr kumimoji="1" lang="en-US" altLang="zh-TW" smtClean="0"/>
              <a:t>24.9.13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75" y="741363"/>
            <a:ext cx="4932363" cy="3700462"/>
          </a:xfrm>
          <a:ln/>
        </p:spPr>
      </p:sp>
      <p:sp>
        <p:nvSpPr>
          <p:cNvPr id="27651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ja-JP" dirty="0" smtClean="0">
              <a:ea typeface="ＭＳ Ｐ明朝" charset="-128"/>
            </a:endParaRPr>
          </a:p>
        </p:txBody>
      </p:sp>
      <p:sp>
        <p:nvSpPr>
          <p:cNvPr id="2765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E658B2E6-AA1C-4A7A-A7AC-B60D3F6515E8}" type="slidenum">
              <a:rPr lang="en-US" altLang="ja-JP" sz="1200" smtClean="0"/>
              <a:pPr eaLnBrk="1" hangingPunct="1"/>
              <a:t>13</a:t>
            </a:fld>
            <a:endParaRPr lang="en-US" altLang="ja-JP" sz="1200" smtClean="0"/>
          </a:p>
        </p:txBody>
      </p:sp>
      <p:sp>
        <p:nvSpPr>
          <p:cNvPr id="2" name="ヘッダー プレースホルダー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zh-TW" altLang="en-US" smtClean="0"/>
              <a:t>三浦市社協</a:t>
            </a:r>
            <a:r>
              <a:rPr kumimoji="1" lang="en-US" altLang="zh-TW" smtClean="0"/>
              <a:t>24.9.13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9BDE-0293-4099-B2C9-39986F32717B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三浦市社協</a:t>
            </a:r>
            <a:r>
              <a:rPr kumimoji="1" lang="en-US" altLang="zh-TW" smtClean="0"/>
              <a:t>24.9.13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159429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9BDE-0293-4099-B2C9-39986F32717B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三浦市社協</a:t>
            </a:r>
            <a:r>
              <a:rPr kumimoji="1" lang="en-US" altLang="zh-TW" smtClean="0"/>
              <a:t>24.9.13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672411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9BDE-0293-4099-B2C9-39986F32717B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三浦市社協</a:t>
            </a:r>
            <a:r>
              <a:rPr kumimoji="1" lang="en-US" altLang="zh-TW" smtClean="0"/>
              <a:t>24.9.13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523858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9BDE-0293-4099-B2C9-39986F32717B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三浦市社協</a:t>
            </a:r>
            <a:r>
              <a:rPr kumimoji="1" lang="en-US" altLang="zh-TW" smtClean="0"/>
              <a:t>24.9.13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855065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4212" y="4689519"/>
            <a:ext cx="5393690" cy="4783319"/>
          </a:xfrm>
        </p:spPr>
        <p:txBody>
          <a:bodyPr/>
          <a:lstStyle/>
          <a:p>
            <a:endParaRPr lang="en-US" altLang="ja-JP" dirty="0" smtClean="0">
              <a:effectLst/>
            </a:endParaRPr>
          </a:p>
          <a:p>
            <a:endParaRPr kumimoji="1" lang="en-US" altLang="ja-JP" dirty="0" smtClean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9BDE-0293-4099-B2C9-39986F32717B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三浦市社協</a:t>
            </a:r>
            <a:r>
              <a:rPr kumimoji="1" lang="en-US" altLang="zh-TW" smtClean="0"/>
              <a:t>24.9.13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311500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9BDE-0293-4099-B2C9-39986F32717B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三浦市社協</a:t>
            </a:r>
            <a:r>
              <a:rPr kumimoji="1" lang="en-US" altLang="zh-TW" smtClean="0"/>
              <a:t>24.9.13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460192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zh-TW" altLang="en-US" smtClean="0"/>
              <a:t>三浦市社協</a:t>
            </a:r>
            <a:r>
              <a:rPr kumimoji="1" lang="en-US" altLang="zh-TW" smtClean="0"/>
              <a:t>24.9.13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CB9BDE-0293-4099-B2C9-39986F32717B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zh-TW" altLang="en-US" smtClean="0"/>
              <a:t>三浦市社協</a:t>
            </a:r>
            <a:r>
              <a:rPr kumimoji="1" lang="en-US" altLang="zh-TW" smtClean="0"/>
              <a:t>24.9.13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CB9BDE-0293-4099-B2C9-39986F32717B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9BDE-0293-4099-B2C9-39986F32717B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850776" y="4792316"/>
            <a:ext cx="49685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日本の将来推計人口が５年ぶりに改訂されましたが、その結果は衝撃的</a:t>
            </a:r>
            <a:r>
              <a:rPr lang="ja-JP" altLang="en-US" sz="1200" dirty="0" smtClean="0"/>
              <a:t>なものとなっています。</a:t>
            </a:r>
            <a:endParaRPr lang="ja-JP" altLang="en-US" sz="1200" dirty="0"/>
          </a:p>
          <a:p>
            <a:r>
              <a:rPr lang="ja-JP" altLang="en-US" sz="1200" dirty="0"/>
              <a:t>総人口は２０１０年からの５０年間で、１億２８００万人から８７００万人まで４１００万人（３２％減る）も減少し、高齢化率が２３％から４０％までに上昇。</a:t>
            </a:r>
          </a:p>
          <a:p>
            <a:r>
              <a:rPr lang="ja-JP" altLang="en-US" sz="1200" dirty="0"/>
              <a:t>少子化傾向が変わらなければ、１００年後には、現在の３分の１の人口までに減る。</a:t>
            </a:r>
          </a:p>
          <a:p>
            <a:r>
              <a:rPr lang="ja-JP" altLang="en-US" sz="1200" dirty="0"/>
              <a:t>１年あたり〇〇市が減っていく。</a:t>
            </a:r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超高齢化</a:t>
            </a:r>
            <a:r>
              <a:rPr lang="ja-JP" altLang="en-US" sz="1200" dirty="0"/>
              <a:t>と人口減少を経験する。</a:t>
            </a:r>
          </a:p>
          <a:p>
            <a:r>
              <a:rPr lang="ja-JP" altLang="en-US" sz="1200" dirty="0"/>
              <a:t>原因は少子化。直接的な原因は晩婚化・晩産化だが、今や非婚化無子化につながっていて、出生率は殆ど回復不能な状態に陥りつつある。</a:t>
            </a:r>
          </a:p>
          <a:p>
            <a:r>
              <a:rPr lang="ja-JP" altLang="en-US" sz="1200" dirty="0"/>
              <a:t>１００年先の話はおいておくにしても、人口減少は既に経済や社会に大きな影響を投げており、その負の影響はますます大きくなっていく。</a:t>
            </a:r>
          </a:p>
          <a:p>
            <a:r>
              <a:rPr lang="ja-JP" altLang="en-US" sz="1200" dirty="0"/>
              <a:t>超高齢化、孤立化がキーワードになれば当然、一人暮らし高齢者が増えていく。</a:t>
            </a:r>
          </a:p>
          <a:p>
            <a:r>
              <a:rPr lang="ja-JP" altLang="en-US" sz="1200" dirty="0"/>
              <a:t>２０１０流行語大賞トップ１０入り</a:t>
            </a:r>
          </a:p>
          <a:p>
            <a:r>
              <a:rPr lang="ja-JP" altLang="en-US" sz="1200" dirty="0"/>
              <a:t>そして、ここ</a:t>
            </a:r>
            <a:r>
              <a:rPr lang="ja-JP" altLang="en-US" sz="1200" dirty="0" smtClean="0"/>
              <a:t>最近「</a:t>
            </a:r>
            <a:r>
              <a:rPr lang="ja-JP" altLang="en-US" sz="1200" dirty="0"/>
              <a:t>身元不明</a:t>
            </a:r>
            <a:r>
              <a:rPr lang="ja-JP" altLang="en-US" sz="1200" dirty="0" smtClean="0"/>
              <a:t>の死者</a:t>
            </a:r>
            <a:r>
              <a:rPr lang="ja-JP" altLang="en-US" sz="1200" dirty="0"/>
              <a:t>」や「行き倒れ死」などが急増しています。引き取り手のない遺体が増えているの</a:t>
            </a:r>
            <a:r>
              <a:rPr lang="ja-JP" altLang="en-US" sz="1200" dirty="0" smtClean="0"/>
              <a:t>です</a:t>
            </a:r>
            <a:endParaRPr lang="ja-JP" altLang="en-US" sz="1200" dirty="0"/>
          </a:p>
          <a:p>
            <a:r>
              <a:rPr lang="ja-JP" altLang="en-US" sz="1200" dirty="0"/>
              <a:t>その原因は、日本社会があらゆる「絆」を失っていき、「無縁社会」と化したことにあるというのです。かつての日本社会には「血縁」という家族や親族との絆があり、「地縁」という地域との絆がありました。日本人は、それらを急速に失っているのです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r>
              <a:rPr lang="ja-JP" altLang="en-US" sz="1200" dirty="0" smtClean="0"/>
              <a:t>人間</a:t>
            </a:r>
            <a:r>
              <a:rPr lang="ja-JP" altLang="en-US" sz="1200" dirty="0"/>
              <a:t>関係が希薄化し、コミュニティが崩壊しつつあるのです。以前の人間関係というのは、地縁、血縁、学縁があり、社縁もありました</a:t>
            </a:r>
            <a:r>
              <a:rPr lang="ja-JP" altLang="en-US" sz="1200" dirty="0" smtClean="0"/>
              <a:t>。</a:t>
            </a:r>
            <a:endParaRPr lang="ja-JP" altLang="en-US" sz="1200" dirty="0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三浦市社協</a:t>
            </a:r>
            <a:r>
              <a:rPr kumimoji="1" lang="en-US" altLang="zh-TW" smtClean="0"/>
              <a:t>24.9.13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49296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9BDE-0293-4099-B2C9-39986F32717B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三浦市社協</a:t>
            </a:r>
            <a:r>
              <a:rPr kumimoji="1" lang="en-US" altLang="zh-TW" smtClean="0"/>
              <a:t>24.9.13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57218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04875" y="741363"/>
            <a:ext cx="4932363" cy="370046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9EC4-E124-42B2-83CD-5E49BB5841D6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kumimoji="1" lang="zh-TW" altLang="en-US" smtClean="0"/>
              <a:t>三浦市社協</a:t>
            </a:r>
            <a:r>
              <a:rPr kumimoji="1" lang="en-US" altLang="zh-TW" smtClean="0"/>
              <a:t>24.9.13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41530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18815" y="9377187"/>
            <a:ext cx="2921690" cy="493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 b="1">
                <a:solidFill>
                  <a:srgbClr val="6699FF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000" b="1">
                <a:solidFill>
                  <a:srgbClr val="6699FF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000" b="1">
                <a:solidFill>
                  <a:srgbClr val="6699FF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000" b="1">
                <a:solidFill>
                  <a:srgbClr val="6699FF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000" b="1">
                <a:solidFill>
                  <a:srgbClr val="6699FF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defRPr kumimoji="1" sz="2000" b="1">
                <a:solidFill>
                  <a:srgbClr val="6699FF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defRPr kumimoji="1" sz="2000" b="1">
                <a:solidFill>
                  <a:srgbClr val="6699FF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defRPr kumimoji="1" sz="2000" b="1">
                <a:solidFill>
                  <a:srgbClr val="6699FF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defRPr kumimoji="1" sz="2000" b="1">
                <a:solidFill>
                  <a:srgbClr val="6699FF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B4CC0D2-2255-4490-AF63-358479F83F90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4875" y="741363"/>
            <a:ext cx="4932363" cy="37004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858" y="4691803"/>
            <a:ext cx="5392401" cy="444165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z="1000" dirty="0" smtClean="0">
              <a:latin typeface="Arial" pitchFamily="-106" charset="0"/>
              <a:ea typeface="ＭＳ Ｐ明朝" pitchFamily="-106" charset="-128"/>
              <a:cs typeface="ＭＳ Ｐ明朝" pitchFamily="-106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" name="ヘッダー プレースホルダー 1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zh-TW" altLang="en-US" smtClean="0"/>
              <a:t>三浦市社協</a:t>
            </a:r>
            <a:r>
              <a:rPr kumimoji="1" lang="en-US" altLang="zh-TW" smtClean="0"/>
              <a:t>24.9.13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9BDE-0293-4099-B2C9-39986F32717B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三浦市社協</a:t>
            </a:r>
            <a:r>
              <a:rPr kumimoji="1" lang="en-US" altLang="zh-TW" smtClean="0"/>
              <a:t>24.9.13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15942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75" y="741363"/>
            <a:ext cx="4932363" cy="3700462"/>
          </a:xfrm>
          <a:ln/>
        </p:spPr>
      </p:sp>
      <p:sp>
        <p:nvSpPr>
          <p:cNvPr id="26627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dirty="0" smtClean="0">
              <a:ea typeface="ＭＳ Ｐ明朝" charset="-128"/>
            </a:endParaRPr>
          </a:p>
        </p:txBody>
      </p:sp>
      <p:sp>
        <p:nvSpPr>
          <p:cNvPr id="2662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995104DC-56B5-48F2-A6E1-B578D8614B46}" type="slidenum">
              <a:rPr lang="en-US" altLang="ja-JP" sz="1200" smtClean="0"/>
              <a:pPr eaLnBrk="1" hangingPunct="1"/>
              <a:t>9</a:t>
            </a:fld>
            <a:endParaRPr lang="en-US" altLang="ja-JP" sz="1200" smtClean="0"/>
          </a:p>
        </p:txBody>
      </p:sp>
      <p:sp>
        <p:nvSpPr>
          <p:cNvPr id="2" name="ヘッダー プレースホルダー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zh-TW" altLang="en-US" smtClean="0"/>
              <a:t>三浦市社協</a:t>
            </a:r>
            <a:r>
              <a:rPr kumimoji="1" lang="en-US" altLang="zh-TW" smtClean="0"/>
              <a:t>24.9.13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dirty="0" smtClean="0">
              <a:ea typeface="ＭＳ Ｐ明朝" charset="-128"/>
            </a:endParaRPr>
          </a:p>
        </p:txBody>
      </p:sp>
      <p:sp>
        <p:nvSpPr>
          <p:cNvPr id="28676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18A0BAB3-5259-418A-87C3-81D595D3C295}" type="slidenum">
              <a:rPr lang="en-US" altLang="ja-JP" sz="1200" smtClean="0"/>
              <a:pPr eaLnBrk="1" hangingPunct="1"/>
              <a:t>10</a:t>
            </a:fld>
            <a:endParaRPr lang="en-US" altLang="ja-JP" sz="1200" smtClean="0"/>
          </a:p>
        </p:txBody>
      </p:sp>
      <p:sp>
        <p:nvSpPr>
          <p:cNvPr id="2" name="ヘッダー プレースホルダー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zh-TW" altLang="en-US" smtClean="0"/>
              <a:t>三浦市社協</a:t>
            </a:r>
            <a:r>
              <a:rPr kumimoji="1" lang="en-US" altLang="zh-TW" smtClean="0"/>
              <a:t>24.9.13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75" y="741363"/>
            <a:ext cx="4932363" cy="3700462"/>
          </a:xfrm>
          <a:ln/>
        </p:spPr>
      </p:sp>
      <p:sp>
        <p:nvSpPr>
          <p:cNvPr id="27651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ja-JP" dirty="0" smtClean="0">
              <a:ea typeface="ＭＳ Ｐ明朝" charset="-128"/>
            </a:endParaRPr>
          </a:p>
        </p:txBody>
      </p:sp>
      <p:sp>
        <p:nvSpPr>
          <p:cNvPr id="2765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E658B2E6-AA1C-4A7A-A7AC-B60D3F6515E8}" type="slidenum">
              <a:rPr lang="en-US" altLang="ja-JP" sz="1200" smtClean="0"/>
              <a:pPr eaLnBrk="1" hangingPunct="1"/>
              <a:t>11</a:t>
            </a:fld>
            <a:endParaRPr lang="en-US" altLang="ja-JP" sz="1200" smtClean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" name="ヘッダー プレースホルダー 1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zh-TW" altLang="en-US" smtClean="0"/>
              <a:t>三浦市社協</a:t>
            </a:r>
            <a:r>
              <a:rPr kumimoji="1" lang="en-US" altLang="zh-TW" smtClean="0"/>
              <a:t>24.9.13</a:t>
            </a:r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474-99CA-438D-AD51-8355A2BF83BD}" type="datetime1">
              <a:rPr kumimoji="1" lang="ja-JP" altLang="en-US" smtClean="0"/>
              <a:pPr/>
              <a:t>2012/9/12</a:t>
            </a:fld>
            <a:endParaRPr kumimoji="1" lang="ja-JP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EFD36C-A791-459E-B750-AA299C4C98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7741-550E-49B0-ACED-B3E8D42A5277}" type="datetime1">
              <a:rPr kumimoji="1" lang="ja-JP" altLang="en-US" smtClean="0"/>
              <a:pPr/>
              <a:t>2012/9/12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D36C-A791-459E-B750-AA299C4C98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E583D-952B-4027-826D-DBD0EEB5122E}" type="datetime1">
              <a:rPr kumimoji="1" lang="ja-JP" altLang="en-US" smtClean="0"/>
              <a:pPr/>
              <a:t>2012/9/12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D36C-A791-459E-B750-AA299C4C98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CEBD-E619-402A-A5D5-C18E8278F2D0}" type="datetime1">
              <a:rPr kumimoji="1" lang="ja-JP" altLang="en-US" smtClean="0"/>
              <a:pPr/>
              <a:t>2012/9/12</a:t>
            </a:fld>
            <a:endParaRPr kumimoji="1" lang="ja-JP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EFD36C-A791-459E-B750-AA299C4C98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E856-ED8D-449F-BAF2-C40FBDC5586C}" type="datetime1">
              <a:rPr kumimoji="1" lang="ja-JP" altLang="en-US" smtClean="0"/>
              <a:pPr/>
              <a:t>2012/9/12</a:t>
            </a:fld>
            <a:endParaRPr kumimoji="1" lang="ja-JP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EFD36C-A791-459E-B750-AA299C4C98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B9CF-9CDD-4859-91B6-7BF88C7259B1}" type="datetime1">
              <a:rPr kumimoji="1" lang="ja-JP" altLang="en-US" smtClean="0"/>
              <a:pPr/>
              <a:t>2012/9/12</a:t>
            </a:fld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EFD36C-A791-459E-B750-AA299C4C98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547C-5B0D-40F2-BC1C-82FC4E0D9A97}" type="datetime1">
              <a:rPr kumimoji="1" lang="ja-JP" altLang="en-US" smtClean="0"/>
              <a:pPr/>
              <a:t>2012/9/12</a:t>
            </a:fld>
            <a:endParaRPr kumimoji="1" lang="ja-JP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EFD36C-A791-459E-B750-AA299C4C98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6639-31C5-4E5B-9777-F54314E45FE3}" type="datetime1">
              <a:rPr kumimoji="1" lang="ja-JP" altLang="en-US" smtClean="0"/>
              <a:pPr/>
              <a:t>2012/9/12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EFD36C-A791-459E-B750-AA299C4C98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2308-B73C-48EE-923B-83EB4168503A}" type="datetime1">
              <a:rPr kumimoji="1" lang="ja-JP" altLang="en-US" smtClean="0"/>
              <a:pPr/>
              <a:t>2012/9/12</a:t>
            </a:fld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EFD36C-A791-459E-B750-AA299C4C98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F872-4618-414B-AB5C-A80B0293E301}" type="datetime1">
              <a:rPr kumimoji="1" lang="ja-JP" altLang="en-US" smtClean="0"/>
              <a:pPr/>
              <a:t>2012/9/12</a:t>
            </a:fld>
            <a:endParaRPr kumimoji="1" lang="ja-JP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EFD36C-A791-459E-B750-AA299C4C98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4C28-DA9C-42D7-991C-73690C657F60}" type="datetime1">
              <a:rPr kumimoji="1" lang="ja-JP" altLang="en-US" smtClean="0"/>
              <a:pPr/>
              <a:t>2012/9/12</a:t>
            </a:fld>
            <a:endParaRPr kumimoji="1" lang="ja-JP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EFD36C-A791-459E-B750-AA299C4C98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1FB9744-D75E-4018-A5BC-58B0313312D0}" type="datetime1">
              <a:rPr kumimoji="1" lang="ja-JP" altLang="en-US" smtClean="0"/>
              <a:pPr/>
              <a:t>2012/9/12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AEFD36C-A791-459E-B750-AA299C4C98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kumimoji="1"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kumimoji="1"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kumimoji="1"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kumimoji="1"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kumimoji="1"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kumimoji="1"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kumimoji="1"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kumimoji="1"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kumimoji="1"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image" Target="../media/image8.wmf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4.xml"/><Relationship Id="rId9" Type="http://schemas.openxmlformats.org/officeDocument/2006/relationships/image" Target="../media/image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12768" cy="914400"/>
          </a:xfrm>
        </p:spPr>
        <p:txBody>
          <a:bodyPr/>
          <a:lstStyle/>
          <a:p>
            <a:r>
              <a:rPr kumimoji="1" lang="ja-JP" altLang="en-US" sz="5400" dirty="0" smtClean="0">
                <a:solidFill>
                  <a:srgbClr val="FFC000"/>
                </a:solidFill>
              </a:rPr>
              <a:t>かながわの法人後見</a:t>
            </a:r>
            <a:endParaRPr kumimoji="1" lang="ja-JP" altLang="en-US" sz="5400" dirty="0">
              <a:solidFill>
                <a:srgbClr val="FFC000"/>
              </a:solidFill>
            </a:endParaRPr>
          </a:p>
        </p:txBody>
      </p:sp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xmlns="" val="3999766947"/>
              </p:ext>
            </p:extLst>
          </p:nvPr>
        </p:nvGraphicFramePr>
        <p:xfrm>
          <a:off x="971600" y="2060848"/>
          <a:ext cx="720080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4416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543800" cy="914400"/>
          </a:xfrm>
        </p:spPr>
        <p:txBody>
          <a:bodyPr/>
          <a:lstStyle/>
          <a:p>
            <a:r>
              <a:rPr lang="ja-JP" altLang="en-US" dirty="0" smtClean="0">
                <a:solidFill>
                  <a:schemeClr val="tx2"/>
                </a:solidFill>
              </a:rPr>
              <a:t>法定後見と任意後見</a:t>
            </a:r>
          </a:p>
        </p:txBody>
      </p:sp>
      <p:sp>
        <p:nvSpPr>
          <p:cNvPr id="717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412776"/>
            <a:ext cx="8463784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</a:pPr>
            <a:r>
              <a:rPr lang="ja-JP" altLang="en-US" sz="2800" dirty="0" smtClean="0">
                <a:solidFill>
                  <a:srgbClr val="FFFF00"/>
                </a:solidFill>
              </a:rPr>
              <a:t>法定後見</a:t>
            </a:r>
            <a:endParaRPr lang="en-US" altLang="ja-JP" sz="2800" dirty="0" smtClean="0">
              <a:solidFill>
                <a:srgbClr val="FFFF00"/>
              </a:solidFill>
            </a:endParaRPr>
          </a:p>
          <a:p>
            <a:pPr marL="0" indent="0">
              <a:buFontTx/>
              <a:buNone/>
            </a:pPr>
            <a:r>
              <a:rPr lang="ja-JP" altLang="en-US" sz="2800" dirty="0" smtClean="0"/>
              <a:t>・判断能力が低下または喪失している人</a:t>
            </a:r>
            <a:endParaRPr lang="en-US" altLang="ja-JP" sz="2800" dirty="0" smtClean="0"/>
          </a:p>
          <a:p>
            <a:pPr marL="0" indent="0">
              <a:buFontTx/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（能力の程度に応じて３つの類型がある）</a:t>
            </a:r>
            <a:endParaRPr lang="en-US" altLang="ja-JP" sz="2800" dirty="0" smtClean="0"/>
          </a:p>
          <a:p>
            <a:pPr marL="0" indent="0">
              <a:buFontTx/>
              <a:buNone/>
            </a:pPr>
            <a:r>
              <a:rPr lang="ja-JP" altLang="en-US" sz="2800" dirty="0" smtClean="0"/>
              <a:t>・家庭裁判所が後見人を決める</a:t>
            </a:r>
            <a:endParaRPr lang="en-US" altLang="ja-JP" sz="2800" dirty="0" smtClean="0"/>
          </a:p>
          <a:p>
            <a:pPr marL="0" indent="0">
              <a:buFontTx/>
              <a:buNone/>
            </a:pPr>
            <a:r>
              <a:rPr lang="ja-JP" altLang="en-US" sz="2800" dirty="0" smtClean="0"/>
              <a:t>・４親等以内の親族や市町村長が申し立てる</a:t>
            </a:r>
            <a:endParaRPr lang="en-US" altLang="ja-JP" sz="2800" dirty="0" smtClean="0"/>
          </a:p>
          <a:p>
            <a:pPr marL="0" indent="0">
              <a:buFontTx/>
              <a:buNone/>
            </a:pPr>
            <a:endParaRPr lang="en-US" altLang="ja-JP" sz="2800" dirty="0" smtClean="0">
              <a:solidFill>
                <a:srgbClr val="FFFF00"/>
              </a:solidFill>
            </a:endParaRPr>
          </a:p>
          <a:p>
            <a:pPr marL="0" indent="0">
              <a:buFontTx/>
              <a:buNone/>
            </a:pPr>
            <a:r>
              <a:rPr lang="ja-JP" altLang="en-US" sz="2800" dirty="0" smtClean="0">
                <a:solidFill>
                  <a:srgbClr val="FFFF00"/>
                </a:solidFill>
              </a:rPr>
              <a:t>任意後見</a:t>
            </a:r>
            <a:endParaRPr lang="en-US" altLang="ja-JP" sz="2800" dirty="0" smtClean="0">
              <a:solidFill>
                <a:srgbClr val="FFFF00"/>
              </a:solidFill>
            </a:endParaRPr>
          </a:p>
          <a:p>
            <a:pPr marL="0" indent="0">
              <a:buFontTx/>
              <a:buNone/>
            </a:pPr>
            <a:r>
              <a:rPr lang="ja-JP" altLang="en-US" sz="2800" dirty="0" smtClean="0"/>
              <a:t>・契約を締結できるだけの判断能力がある人</a:t>
            </a:r>
            <a:endParaRPr lang="en-US" altLang="ja-JP" sz="2800" dirty="0" smtClean="0"/>
          </a:p>
          <a:p>
            <a:pPr marL="0" indent="0">
              <a:buFontTx/>
              <a:buNone/>
            </a:pPr>
            <a:r>
              <a:rPr lang="ja-JP" altLang="en-US" sz="2800" dirty="0" smtClean="0"/>
              <a:t>・後見人（受任者）は自分で決める</a:t>
            </a:r>
            <a:endParaRPr lang="en-US" altLang="ja-JP" sz="2800" dirty="0" smtClean="0"/>
          </a:p>
          <a:p>
            <a:pPr marL="0" indent="0">
              <a:buFontTx/>
              <a:buNone/>
            </a:pPr>
            <a:r>
              <a:rPr lang="ja-JP" altLang="en-US" sz="2800" dirty="0" smtClean="0"/>
              <a:t>・判断能力喪失後（任意後見監督人選任後）に後見　　</a:t>
            </a:r>
            <a:endParaRPr lang="en-US" altLang="ja-JP" sz="2800" dirty="0" smtClean="0"/>
          </a:p>
          <a:p>
            <a:pPr marL="0" indent="0">
              <a:buFontTx/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が開始される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7148600" y="119983"/>
            <a:ext cx="1868639" cy="471366"/>
            <a:chOff x="999847" y="329"/>
            <a:chExt cx="6185550" cy="942731"/>
          </a:xfrm>
          <a:noFill/>
        </p:grpSpPr>
        <p:sp>
          <p:nvSpPr>
            <p:cNvPr id="8" name="片側の 2 つの角を丸めた四角形 7"/>
            <p:cNvSpPr/>
            <p:nvPr/>
          </p:nvSpPr>
          <p:spPr>
            <a:xfrm rot="5400000">
              <a:off x="3621256" y="-2621080"/>
              <a:ext cx="942731" cy="6185550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片側の 2 つの角を丸めた四角形 4"/>
            <p:cNvSpPr/>
            <p:nvPr/>
          </p:nvSpPr>
          <p:spPr>
            <a:xfrm>
              <a:off x="999847" y="46349"/>
              <a:ext cx="6139530" cy="85069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0" tIns="31750" rIns="31750" bIns="31750" numCol="1" spcCol="1270" anchor="ctr" anchorCtr="0">
              <a:noAutofit/>
            </a:bodyPr>
            <a:lstStyle/>
            <a:p>
              <a:pPr marL="0" lvl="1" algn="l" defTabSz="2222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dirty="0">
                  <a:solidFill>
                    <a:schemeClr val="tx1"/>
                  </a:solidFill>
                </a:rPr>
                <a:t>後見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制度とは</a:t>
              </a:r>
              <a:endParaRPr kumimoji="1" lang="ja-JP" altLang="en-US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9297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543800" cy="914400"/>
          </a:xfrm>
        </p:spPr>
        <p:txBody>
          <a:bodyPr/>
          <a:lstStyle/>
          <a:p>
            <a:r>
              <a:rPr lang="ja-JP" altLang="en-US" dirty="0" smtClean="0">
                <a:solidFill>
                  <a:schemeClr val="tx2"/>
                </a:solidFill>
              </a:rPr>
              <a:t>どんなときに必要？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1988840"/>
            <a:ext cx="8060432" cy="388843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ja-JP" altLang="en-US" sz="3200" dirty="0" smtClean="0"/>
              <a:t>預金の解約</a:t>
            </a:r>
            <a:endParaRPr lang="en-US" altLang="ja-JP" sz="3200" dirty="0" smtClean="0"/>
          </a:p>
          <a:p>
            <a:pPr marL="0" indent="0">
              <a:buFontTx/>
              <a:buNone/>
              <a:defRPr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（</a:t>
            </a:r>
            <a:r>
              <a:rPr lang="en-US" altLang="ja-JP" sz="3200" dirty="0" smtClean="0"/>
              <a:t>H</a:t>
            </a:r>
            <a:r>
              <a:rPr lang="en-US" altLang="ja-JP" sz="3200" dirty="0"/>
              <a:t>23</a:t>
            </a:r>
            <a:r>
              <a:rPr lang="ja-JP" altLang="en-US" sz="3200" dirty="0" smtClean="0"/>
              <a:t>申立件数のうちの</a:t>
            </a:r>
            <a:r>
              <a:rPr lang="ja-JP" altLang="en-US" sz="3200" u="sng" dirty="0" smtClean="0"/>
              <a:t>　</a:t>
            </a:r>
            <a:r>
              <a:rPr lang="ja-JP" altLang="en-US" sz="3200" u="sng" dirty="0"/>
              <a:t> </a:t>
            </a:r>
            <a:r>
              <a:rPr lang="ja-JP" altLang="en-US" sz="3200" u="sng" dirty="0" smtClean="0"/>
              <a:t> 　７９ ％</a:t>
            </a:r>
            <a:r>
              <a:rPr lang="ja-JP" altLang="en-US" sz="3200" dirty="0" smtClean="0"/>
              <a:t>）</a:t>
            </a:r>
            <a:endParaRPr lang="en-US" altLang="ja-JP" sz="3200" dirty="0" smtClean="0"/>
          </a:p>
          <a:p>
            <a:pPr>
              <a:defRPr/>
            </a:pPr>
            <a:r>
              <a:rPr lang="ja-JP" altLang="en-US" sz="3200" dirty="0" smtClean="0"/>
              <a:t>福祉</a:t>
            </a:r>
            <a:r>
              <a:rPr lang="ja-JP" altLang="en-US" sz="3200" dirty="0"/>
              <a:t>サービスを受ける</a:t>
            </a:r>
            <a:r>
              <a:rPr lang="ja-JP" altLang="en-US" sz="3200" dirty="0" smtClean="0"/>
              <a:t>際や入所時の契約</a:t>
            </a:r>
            <a:endParaRPr lang="en-US" altLang="ja-JP" sz="3200" dirty="0" smtClean="0"/>
          </a:p>
          <a:p>
            <a:pPr marL="0" indent="0">
              <a:buFontTx/>
              <a:buNone/>
              <a:defRPr/>
            </a:pPr>
            <a:r>
              <a:rPr lang="ja-JP" altLang="en-US" sz="3200" dirty="0" smtClean="0"/>
              <a:t>　（</a:t>
            </a:r>
            <a:r>
              <a:rPr lang="en-US" altLang="ja-JP" sz="3200" dirty="0" smtClean="0"/>
              <a:t>H23</a:t>
            </a:r>
            <a:r>
              <a:rPr lang="ja-JP" altLang="en-US" sz="3200" dirty="0" smtClean="0"/>
              <a:t>申立件数のうちの</a:t>
            </a:r>
            <a:r>
              <a:rPr lang="ja-JP" altLang="en-US" sz="3200" u="sng" dirty="0" smtClean="0"/>
              <a:t>　　</a:t>
            </a:r>
            <a:r>
              <a:rPr lang="ja-JP" altLang="en-US" sz="3200" u="sng" dirty="0"/>
              <a:t> </a:t>
            </a:r>
            <a:r>
              <a:rPr lang="ja-JP" altLang="en-US" sz="3200" u="sng" dirty="0" smtClean="0"/>
              <a:t> ３２％</a:t>
            </a:r>
            <a:r>
              <a:rPr lang="ja-JP" altLang="en-US" sz="3200" dirty="0" smtClean="0"/>
              <a:t>）</a:t>
            </a:r>
            <a:endParaRPr lang="en-US" altLang="ja-JP" sz="3200" dirty="0" smtClean="0"/>
          </a:p>
          <a:p>
            <a:pPr marL="0" indent="0">
              <a:buFontTx/>
              <a:buNone/>
              <a:defRPr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※</a:t>
            </a:r>
            <a:r>
              <a:rPr lang="ja-JP" altLang="en-US" sz="3200" dirty="0" smtClean="0"/>
              <a:t>平成</a:t>
            </a:r>
            <a:r>
              <a:rPr lang="en-US" altLang="ja-JP" sz="3200" dirty="0" smtClean="0"/>
              <a:t>23</a:t>
            </a:r>
            <a:r>
              <a:rPr lang="ja-JP" altLang="en-US" sz="3200" dirty="0" smtClean="0"/>
              <a:t>年申し立て件数</a:t>
            </a:r>
            <a:r>
              <a:rPr lang="en-US" altLang="ja-JP" sz="3200" dirty="0" smtClean="0"/>
              <a:t>31436</a:t>
            </a:r>
            <a:r>
              <a:rPr lang="ja-JP" altLang="en-US" sz="3200" dirty="0" smtClean="0"/>
              <a:t>件</a:t>
            </a:r>
            <a:endParaRPr lang="en-US" altLang="ja-JP" sz="3200" dirty="0"/>
          </a:p>
          <a:p>
            <a:pPr>
              <a:defRPr/>
            </a:pPr>
            <a:r>
              <a:rPr lang="ja-JP" altLang="en-US" sz="3200" dirty="0"/>
              <a:t>遺産分割協議</a:t>
            </a:r>
            <a:endParaRPr lang="en-US" altLang="ja-JP" sz="3200" dirty="0"/>
          </a:p>
          <a:p>
            <a:pPr>
              <a:defRPr/>
            </a:pPr>
            <a:r>
              <a:rPr lang="ja-JP" altLang="en-US" sz="3200" dirty="0"/>
              <a:t>不動産売買などの行為</a:t>
            </a:r>
            <a:endParaRPr lang="en-US" altLang="ja-JP" sz="3200" dirty="0"/>
          </a:p>
          <a:p>
            <a:pPr>
              <a:defRPr/>
            </a:pPr>
            <a:r>
              <a:rPr lang="ja-JP" altLang="en-US" sz="3200" dirty="0"/>
              <a:t>賃貸借</a:t>
            </a:r>
            <a:r>
              <a:rPr lang="ja-JP" altLang="en-US" sz="3200" dirty="0" smtClean="0"/>
              <a:t>など</a:t>
            </a:r>
            <a:endParaRPr lang="en-US" altLang="ja-JP" sz="3200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6660232" y="119983"/>
            <a:ext cx="2357007" cy="471366"/>
            <a:chOff x="336697" y="329"/>
            <a:chExt cx="6848700" cy="942731"/>
          </a:xfrm>
          <a:noFill/>
        </p:grpSpPr>
        <p:sp>
          <p:nvSpPr>
            <p:cNvPr id="11" name="片側の 2 つの角を丸めた四角形 10"/>
            <p:cNvSpPr/>
            <p:nvPr/>
          </p:nvSpPr>
          <p:spPr>
            <a:xfrm rot="5400000">
              <a:off x="3621256" y="-2621080"/>
              <a:ext cx="942731" cy="6185550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片側の 2 つの角を丸めた四角形 4"/>
            <p:cNvSpPr/>
            <p:nvPr/>
          </p:nvSpPr>
          <p:spPr>
            <a:xfrm>
              <a:off x="336697" y="46349"/>
              <a:ext cx="6802679" cy="85069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0" tIns="31750" rIns="31750" bIns="31750" numCol="1" spcCol="1270" anchor="ctr" anchorCtr="0">
              <a:noAutofit/>
            </a:bodyPr>
            <a:lstStyle/>
            <a:p>
              <a:pPr marL="0" lvl="1" algn="l" defTabSz="2222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dirty="0">
                  <a:solidFill>
                    <a:schemeClr val="tx1"/>
                  </a:solidFill>
                </a:rPr>
                <a:t>後見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制度</a:t>
              </a:r>
              <a:r>
                <a:rPr lang="ja-JP" altLang="en-US" dirty="0">
                  <a:solidFill>
                    <a:schemeClr val="tx1"/>
                  </a:solidFill>
                </a:rPr>
                <a:t>とは</a:t>
              </a:r>
              <a:endParaRPr kumimoji="1" lang="ja-JP" altLang="en-US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41501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>
          <a:xfrm>
            <a:off x="611560" y="0"/>
            <a:ext cx="8280920" cy="914400"/>
          </a:xfrm>
        </p:spPr>
        <p:txBody>
          <a:bodyPr/>
          <a:lstStyle/>
          <a:p>
            <a:r>
              <a:rPr lang="ja-JP" altLang="en-US" sz="4400" dirty="0" smtClean="0">
                <a:solidFill>
                  <a:schemeClr val="tx2"/>
                </a:solidFill>
              </a:rPr>
              <a:t>後見人は何をするの？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45202" y="1124744"/>
            <a:ext cx="845813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FF00"/>
                </a:solidFill>
              </a:rPr>
              <a:t>財産管理</a:t>
            </a:r>
            <a:endParaRPr kumimoji="1" lang="en-US" altLang="ja-JP" sz="2400" dirty="0" smtClean="0">
              <a:solidFill>
                <a:srgbClr val="FFFF00"/>
              </a:solidFill>
            </a:endParaRPr>
          </a:p>
          <a:p>
            <a:pPr>
              <a:buFont typeface="Wingdings" pitchFamily="-106" charset="2"/>
              <a:buBlip>
                <a:blip r:embed="rId3"/>
              </a:buBlip>
            </a:pPr>
            <a:r>
              <a:rPr lang="ja-JP" altLang="en-US" sz="2400" dirty="0" smtClean="0"/>
              <a:t>預金</a:t>
            </a:r>
            <a:r>
              <a:rPr lang="ja-JP" altLang="en-US" sz="2400" dirty="0"/>
              <a:t>通帳や</a:t>
            </a:r>
            <a:r>
              <a:rPr lang="ja-JP" altLang="en-US" sz="2400" dirty="0" smtClean="0"/>
              <a:t>権利証の管理、収入・支出の管理　</a:t>
            </a:r>
            <a:endParaRPr lang="ja-JP" altLang="en-US" sz="2400" dirty="0"/>
          </a:p>
          <a:p>
            <a:pPr>
              <a:buFont typeface="Wingdings" pitchFamily="-106" charset="2"/>
              <a:buBlip>
                <a:blip r:embed="rId3"/>
              </a:buBlip>
            </a:pPr>
            <a:r>
              <a:rPr lang="ja-JP" altLang="en-US" sz="2400" dirty="0" smtClean="0"/>
              <a:t>銀行</a:t>
            </a:r>
            <a:r>
              <a:rPr lang="ja-JP" altLang="en-US" sz="2400" dirty="0"/>
              <a:t>・郵便局など金融機関との</a:t>
            </a:r>
            <a:r>
              <a:rPr lang="ja-JP" altLang="en-US" sz="2400" dirty="0" smtClean="0"/>
              <a:t>取引</a:t>
            </a:r>
            <a:endParaRPr lang="en-US" altLang="ja-JP" sz="2400" dirty="0"/>
          </a:p>
          <a:p>
            <a:pPr>
              <a:buFont typeface="Wingdings" pitchFamily="-106" charset="2"/>
              <a:buBlip>
                <a:blip r:embed="rId3"/>
              </a:buBlip>
            </a:pPr>
            <a:r>
              <a:rPr lang="ja-JP" altLang="en-US" sz="2400" dirty="0"/>
              <a:t>生命保険や損害保険の保険金</a:t>
            </a:r>
            <a:r>
              <a:rPr lang="ja-JP" altLang="en-US" sz="2400" dirty="0" smtClean="0"/>
              <a:t>請求</a:t>
            </a:r>
            <a:endParaRPr lang="ja-JP" altLang="en-US" sz="2400" dirty="0"/>
          </a:p>
          <a:p>
            <a:pPr>
              <a:buFont typeface="Wingdings" pitchFamily="-106" charset="2"/>
              <a:buBlip>
                <a:blip r:embed="rId3"/>
              </a:buBlip>
            </a:pPr>
            <a:r>
              <a:rPr lang="ja-JP" altLang="en-US" sz="2400" dirty="0"/>
              <a:t>確定申告、納税・還付</a:t>
            </a:r>
            <a:r>
              <a:rPr lang="ja-JP" altLang="en-US" sz="2400" dirty="0" smtClean="0"/>
              <a:t>手続き</a:t>
            </a:r>
            <a:endParaRPr lang="en-US" altLang="ja-JP" sz="2400" dirty="0" smtClean="0"/>
          </a:p>
          <a:p>
            <a:pPr>
              <a:buFont typeface="Wingdings" pitchFamily="-106" charset="2"/>
              <a:buBlip>
                <a:blip r:embed="rId3"/>
              </a:buBlip>
            </a:pPr>
            <a:r>
              <a:rPr lang="ja-JP" altLang="en-US" sz="2400" dirty="0" smtClean="0"/>
              <a:t>不動産</a:t>
            </a:r>
            <a:r>
              <a:rPr lang="ja-JP" altLang="en-US" sz="2400" dirty="0"/>
              <a:t>（土地、建物の管理、売却、賃貸）</a:t>
            </a:r>
            <a:endParaRPr lang="en-US" altLang="ja-JP" sz="2400" dirty="0"/>
          </a:p>
          <a:p>
            <a:r>
              <a:rPr lang="ja-JP" altLang="en-US" sz="2400" dirty="0" smtClean="0">
                <a:solidFill>
                  <a:srgbClr val="FFFF00"/>
                </a:solidFill>
              </a:rPr>
              <a:t>身上監護</a:t>
            </a:r>
            <a:endParaRPr kumimoji="1" lang="en-US" altLang="ja-JP" sz="2400" dirty="0" smtClean="0">
              <a:solidFill>
                <a:srgbClr val="FFFF00"/>
              </a:solidFill>
            </a:endParaRPr>
          </a:p>
          <a:p>
            <a:pPr marL="365760" indent="-283464">
              <a:buBlip>
                <a:blip r:embed="rId3"/>
              </a:buBlip>
              <a:defRPr/>
            </a:pPr>
            <a:r>
              <a:rPr lang="ja-JP" altLang="en-US" sz="2400" dirty="0" smtClean="0"/>
              <a:t>老人</a:t>
            </a:r>
            <a:r>
              <a:rPr lang="ja-JP" altLang="en-US" sz="2400" dirty="0"/>
              <a:t>ホームなどの施設入居契約や退所</a:t>
            </a:r>
          </a:p>
          <a:p>
            <a:pPr marL="365760" indent="-283464">
              <a:buBlip>
                <a:blip r:embed="rId3"/>
              </a:buBlip>
              <a:defRPr/>
            </a:pPr>
            <a:r>
              <a:rPr lang="ja-JP" altLang="en-US" sz="2400" dirty="0"/>
              <a:t>入院などの契約、その費用の支払い</a:t>
            </a:r>
            <a:endParaRPr lang="en-US" altLang="ja-JP" sz="2400" dirty="0"/>
          </a:p>
          <a:p>
            <a:pPr marL="365760" indent="-283464">
              <a:buBlip>
                <a:blip r:embed="rId3"/>
              </a:buBlip>
              <a:defRPr/>
            </a:pPr>
            <a:r>
              <a:rPr lang="ja-JP" altLang="en-US" sz="2400" dirty="0"/>
              <a:t>健康診断等の受診手続き</a:t>
            </a:r>
            <a:endParaRPr lang="en-US" altLang="ja-JP" sz="2400" dirty="0"/>
          </a:p>
          <a:p>
            <a:pPr marL="365760" indent="-283464">
              <a:buBlip>
                <a:blip r:embed="rId3"/>
              </a:buBlip>
              <a:defRPr/>
            </a:pPr>
            <a:r>
              <a:rPr lang="ja-JP" altLang="en-US" sz="2400" dirty="0" smtClean="0"/>
              <a:t>介護</a:t>
            </a:r>
            <a:r>
              <a:rPr lang="ja-JP" altLang="en-US" sz="2400" dirty="0"/>
              <a:t>保険などの福祉サービスの契約、費用の</a:t>
            </a:r>
            <a:r>
              <a:rPr lang="ja-JP" altLang="en-US" sz="2400" dirty="0" smtClean="0"/>
              <a:t>支払い</a:t>
            </a:r>
            <a:endParaRPr lang="en-US" altLang="ja-JP" sz="2400" dirty="0" smtClean="0"/>
          </a:p>
          <a:p>
            <a:pPr marL="365760" indent="-283464">
              <a:buBlip>
                <a:blip r:embed="rId3"/>
              </a:buBlip>
              <a:defRPr/>
            </a:pPr>
            <a:r>
              <a:rPr lang="ja-JP" altLang="en-US" sz="2400" dirty="0" smtClean="0"/>
              <a:t>サービス契約</a:t>
            </a:r>
            <a:r>
              <a:rPr lang="ja-JP" altLang="en-US" sz="2400" dirty="0"/>
              <a:t>履行の</a:t>
            </a:r>
            <a:r>
              <a:rPr lang="ja-JP" altLang="en-US" sz="2400" dirty="0" smtClean="0"/>
              <a:t>監視</a:t>
            </a:r>
            <a:endParaRPr lang="en-US" altLang="ja-JP" sz="2400" dirty="0" smtClean="0"/>
          </a:p>
          <a:p>
            <a:pPr marL="365760" indent="-283464">
              <a:buBlip>
                <a:blip r:embed="rId3"/>
              </a:buBlip>
              <a:defRPr/>
            </a:pPr>
            <a:r>
              <a:rPr lang="ja-JP" altLang="en-US" sz="2400" dirty="0"/>
              <a:t>障害</a:t>
            </a:r>
            <a:r>
              <a:rPr lang="ja-JP" altLang="en-US" sz="2400" dirty="0" smtClean="0"/>
              <a:t>年金</a:t>
            </a:r>
            <a:r>
              <a:rPr lang="ja-JP" altLang="en-US" sz="2400" dirty="0"/>
              <a:t>や手当、生活保護の受給</a:t>
            </a:r>
            <a:r>
              <a:rPr lang="ja-JP" altLang="en-US" sz="2400" dirty="0" smtClean="0"/>
              <a:t>手続き</a:t>
            </a:r>
            <a:endParaRPr lang="en-US" altLang="ja-JP" sz="240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6660232" y="119983"/>
            <a:ext cx="2357007" cy="471366"/>
            <a:chOff x="336697" y="329"/>
            <a:chExt cx="6848700" cy="942731"/>
          </a:xfrm>
          <a:noFill/>
        </p:grpSpPr>
        <p:sp>
          <p:nvSpPr>
            <p:cNvPr id="8" name="片側の 2 つの角を丸めた四角形 7"/>
            <p:cNvSpPr/>
            <p:nvPr/>
          </p:nvSpPr>
          <p:spPr>
            <a:xfrm rot="5400000">
              <a:off x="3621256" y="-2621080"/>
              <a:ext cx="942731" cy="6185550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片側の 2 つの角を丸めた四角形 4"/>
            <p:cNvSpPr/>
            <p:nvPr/>
          </p:nvSpPr>
          <p:spPr>
            <a:xfrm>
              <a:off x="336697" y="46349"/>
              <a:ext cx="6802679" cy="85069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0" tIns="31750" rIns="31750" bIns="31750" numCol="1" spcCol="1270" anchor="ctr" anchorCtr="0">
              <a:noAutofit/>
            </a:bodyPr>
            <a:lstStyle/>
            <a:p>
              <a:pPr marL="0" lvl="1" algn="l" defTabSz="2222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dirty="0">
                  <a:solidFill>
                    <a:schemeClr val="tx1"/>
                  </a:solidFill>
                </a:rPr>
                <a:t>後見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制度</a:t>
              </a:r>
              <a:r>
                <a:rPr lang="ja-JP" altLang="en-US" dirty="0">
                  <a:solidFill>
                    <a:schemeClr val="tx1"/>
                  </a:solidFill>
                </a:rPr>
                <a:t>とは</a:t>
              </a:r>
              <a:endParaRPr kumimoji="1" lang="ja-JP" altLang="en-US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26148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543800" cy="914400"/>
          </a:xfrm>
        </p:spPr>
        <p:txBody>
          <a:bodyPr/>
          <a:lstStyle/>
          <a:p>
            <a:r>
              <a:rPr lang="ja-JP" altLang="en-US" smtClean="0">
                <a:solidFill>
                  <a:schemeClr val="tx2"/>
                </a:solidFill>
              </a:rPr>
              <a:t>後見人</a:t>
            </a:r>
            <a:r>
              <a:rPr lang="ja-JP" altLang="en-US" dirty="0" smtClean="0">
                <a:solidFill>
                  <a:schemeClr val="tx2"/>
                </a:solidFill>
              </a:rPr>
              <a:t>はどんな人？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5" y="1556792"/>
            <a:ext cx="8621703" cy="4680520"/>
          </a:xfrm>
        </p:spPr>
        <p:txBody>
          <a:bodyPr>
            <a:noAutofit/>
          </a:bodyPr>
          <a:lstStyle/>
          <a:p>
            <a:pPr marL="18288" indent="0">
              <a:buNone/>
              <a:defRPr/>
            </a:pPr>
            <a:r>
              <a:rPr lang="ja-JP" altLang="en-US" sz="3200" b="1" dirty="0" smtClean="0">
                <a:solidFill>
                  <a:srgbClr val="FFC000"/>
                </a:solidFill>
                <a:latin typeface="ＭＳ 明朝" pitchFamily="17" charset="-128"/>
                <a:ea typeface="ＭＳ 明朝" pitchFamily="17" charset="-128"/>
              </a:rPr>
              <a:t>●</a:t>
            </a:r>
            <a:r>
              <a:rPr lang="ja-JP" altLang="en-US" sz="4000" b="1" dirty="0" smtClean="0">
                <a:solidFill>
                  <a:srgbClr val="FFC000"/>
                </a:solidFill>
                <a:latin typeface="ＭＳ 明朝" pitchFamily="17" charset="-128"/>
                <a:ea typeface="ＭＳ 明朝" pitchFamily="17" charset="-128"/>
              </a:rPr>
              <a:t>後見人　</a:t>
            </a:r>
            <a:r>
              <a:rPr lang="ja-JP" altLang="en-US" sz="3200" b="1" dirty="0" smtClean="0">
                <a:latin typeface="ＭＳ 明朝" pitchFamily="17" charset="-128"/>
                <a:ea typeface="ＭＳ 明朝" pitchFamily="17" charset="-128"/>
              </a:rPr>
              <a:t>（または保佐人、補助人）</a:t>
            </a:r>
            <a:endParaRPr lang="en-US" altLang="ja-JP" sz="3200" b="1" dirty="0" smtClean="0">
              <a:latin typeface="ＭＳ 明朝" pitchFamily="17" charset="-128"/>
              <a:ea typeface="ＭＳ 明朝" pitchFamily="17" charset="-128"/>
            </a:endParaRPr>
          </a:p>
          <a:p>
            <a:pPr marL="0" indent="0">
              <a:buNone/>
              <a:defRPr/>
            </a:pPr>
            <a:r>
              <a:rPr lang="ja-JP" altLang="en-US" sz="3200" b="1" dirty="0" smtClean="0">
                <a:latin typeface="ＭＳ 明朝" pitchFamily="17" charset="-128"/>
                <a:ea typeface="ＭＳ 明朝" pitchFamily="17" charset="-128"/>
              </a:rPr>
              <a:t>　・家庭裁判所が選任する</a:t>
            </a:r>
            <a:endParaRPr lang="en-US" altLang="ja-JP" sz="3200" b="1" dirty="0" smtClean="0">
              <a:latin typeface="ＭＳ 明朝" pitchFamily="17" charset="-128"/>
              <a:ea typeface="ＭＳ 明朝" pitchFamily="17" charset="-128"/>
            </a:endParaRPr>
          </a:p>
          <a:p>
            <a:pPr marL="0" indent="0">
              <a:buFontTx/>
              <a:buNone/>
              <a:defRPr/>
            </a:pPr>
            <a:r>
              <a:rPr lang="ja-JP" altLang="en-US" sz="3200" b="1" dirty="0" smtClean="0">
                <a:latin typeface="ＭＳ 明朝" pitchFamily="17" charset="-128"/>
                <a:ea typeface="ＭＳ 明朝" pitchFamily="17" charset="-128"/>
              </a:rPr>
              <a:t>　・親族や専門職が多いが、</a:t>
            </a:r>
            <a:r>
              <a:rPr lang="ja-JP" altLang="en-US" sz="3200" b="1" u="sng" dirty="0" smtClean="0">
                <a:effectLst/>
                <a:latin typeface="ＭＳ 明朝" pitchFamily="17" charset="-128"/>
                <a:ea typeface="ＭＳ 明朝" pitchFamily="17" charset="-128"/>
              </a:rPr>
              <a:t>法人も受任可</a:t>
            </a:r>
            <a:endParaRPr lang="en-US" altLang="ja-JP" sz="3200" b="1" dirty="0" smtClean="0">
              <a:latin typeface="ＭＳ 明朝" pitchFamily="17" charset="-128"/>
              <a:ea typeface="ＭＳ 明朝" pitchFamily="17" charset="-128"/>
            </a:endParaRPr>
          </a:p>
          <a:p>
            <a:pPr marL="0" indent="0">
              <a:buFontTx/>
              <a:buNone/>
              <a:defRPr/>
            </a:pPr>
            <a:r>
              <a:rPr lang="ja-JP" altLang="en-US" sz="3200" b="1" dirty="0"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ja-JP" altLang="en-US" sz="3200" b="1" dirty="0" smtClean="0">
                <a:latin typeface="ＭＳ 明朝" pitchFamily="17" charset="-128"/>
                <a:ea typeface="ＭＳ 明朝" pitchFamily="17" charset="-128"/>
              </a:rPr>
              <a:t>・親族は５５％</a:t>
            </a:r>
            <a:endParaRPr lang="en-US" altLang="ja-JP" sz="3200" b="1" dirty="0" smtClean="0">
              <a:latin typeface="ＭＳ 明朝" pitchFamily="17" charset="-128"/>
              <a:ea typeface="ＭＳ 明朝" pitchFamily="17" charset="-128"/>
            </a:endParaRPr>
          </a:p>
          <a:p>
            <a:pPr marL="0" indent="0">
              <a:buFontTx/>
              <a:buNone/>
              <a:defRPr/>
            </a:pPr>
            <a:r>
              <a:rPr lang="ja-JP" altLang="en-US" sz="3200" b="1" dirty="0"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ja-JP" altLang="en-US" sz="3200" b="1" dirty="0" smtClean="0">
                <a:latin typeface="ＭＳ 明朝" pitchFamily="17" charset="-128"/>
                <a:ea typeface="ＭＳ 明朝" pitchFamily="17" charset="-128"/>
              </a:rPr>
              <a:t>・その他弁護士、司法書士、社会福祉士等</a:t>
            </a:r>
            <a:endParaRPr lang="en-US" altLang="ja-JP" sz="3200" b="1" dirty="0" smtClean="0">
              <a:latin typeface="ＭＳ 明朝" pitchFamily="17" charset="-128"/>
              <a:ea typeface="ＭＳ 明朝" pitchFamily="17" charset="-128"/>
            </a:endParaRPr>
          </a:p>
          <a:p>
            <a:pPr marL="0" indent="0">
              <a:buFontTx/>
              <a:buNone/>
              <a:defRPr/>
            </a:pPr>
            <a:r>
              <a:rPr lang="ja-JP" altLang="en-US" sz="3200" b="1" dirty="0" smtClean="0">
                <a:latin typeface="ＭＳ 明朝" pitchFamily="17" charset="-128"/>
                <a:ea typeface="ＭＳ 明朝" pitchFamily="17" charset="-128"/>
              </a:rPr>
              <a:t>　・法人は、</a:t>
            </a:r>
            <a:r>
              <a:rPr lang="en-US" altLang="ja-JP" sz="3200" b="1" dirty="0" smtClean="0">
                <a:latin typeface="ＭＳ 明朝" pitchFamily="17" charset="-128"/>
                <a:ea typeface="ＭＳ 明朝" pitchFamily="17" charset="-128"/>
              </a:rPr>
              <a:t>3.8</a:t>
            </a:r>
            <a:r>
              <a:rPr lang="ja-JP" altLang="en-US" sz="3200" b="1" dirty="0" smtClean="0">
                <a:latin typeface="ＭＳ 明朝" pitchFamily="17" charset="-128"/>
                <a:ea typeface="ＭＳ 明朝" pitchFamily="17" charset="-128"/>
              </a:rPr>
              <a:t>％（</a:t>
            </a:r>
            <a:r>
              <a:rPr lang="en-US" altLang="ja-JP" sz="3200" b="1" dirty="0" smtClean="0">
                <a:latin typeface="ＭＳ 明朝" pitchFamily="17" charset="-128"/>
                <a:ea typeface="ＭＳ 明朝" pitchFamily="17" charset="-128"/>
              </a:rPr>
              <a:t>1122</a:t>
            </a:r>
            <a:r>
              <a:rPr lang="ja-JP" altLang="en-US" sz="3200" b="1" dirty="0" smtClean="0">
                <a:latin typeface="ＭＳ 明朝" pitchFamily="17" charset="-128"/>
                <a:ea typeface="ＭＳ 明朝" pitchFamily="17" charset="-128"/>
              </a:rPr>
              <a:t>件）社協や</a:t>
            </a:r>
            <a:r>
              <a:rPr lang="en-US" altLang="ja-JP" sz="3200" b="1" dirty="0" smtClean="0">
                <a:latin typeface="ＭＳ 明朝" pitchFamily="17" charset="-128"/>
                <a:ea typeface="ＭＳ 明朝" pitchFamily="17" charset="-128"/>
              </a:rPr>
              <a:t>NPO</a:t>
            </a:r>
            <a:r>
              <a:rPr lang="ja-JP" altLang="en-US" sz="3200" b="1" dirty="0" smtClean="0">
                <a:latin typeface="ＭＳ 明朝" pitchFamily="17" charset="-128"/>
                <a:ea typeface="ＭＳ 明朝" pitchFamily="17" charset="-128"/>
              </a:rPr>
              <a:t>等</a:t>
            </a:r>
            <a:endParaRPr lang="en-US" altLang="ja-JP" sz="3200" b="1" dirty="0" smtClean="0">
              <a:latin typeface="ＭＳ 明朝" pitchFamily="17" charset="-128"/>
              <a:ea typeface="ＭＳ 明朝" pitchFamily="17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6660232" y="119983"/>
            <a:ext cx="2357007" cy="471366"/>
            <a:chOff x="336697" y="329"/>
            <a:chExt cx="6848700" cy="942731"/>
          </a:xfrm>
          <a:noFill/>
        </p:grpSpPr>
        <p:sp>
          <p:nvSpPr>
            <p:cNvPr id="11" name="片側の 2 つの角を丸めた四角形 10"/>
            <p:cNvSpPr/>
            <p:nvPr/>
          </p:nvSpPr>
          <p:spPr>
            <a:xfrm rot="5400000">
              <a:off x="3621256" y="-2621080"/>
              <a:ext cx="942731" cy="6185550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片側の 2 つの角を丸めた四角形 4"/>
            <p:cNvSpPr/>
            <p:nvPr/>
          </p:nvSpPr>
          <p:spPr>
            <a:xfrm>
              <a:off x="336697" y="46349"/>
              <a:ext cx="6802679" cy="85069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0" tIns="31750" rIns="31750" bIns="31750" numCol="1" spcCol="1270" anchor="ctr" anchorCtr="0">
              <a:noAutofit/>
            </a:bodyPr>
            <a:lstStyle/>
            <a:p>
              <a:pPr marL="0" lvl="1" algn="l" defTabSz="2222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kumimoji="1" lang="ja-JP" altLang="en-US" kern="1200" dirty="0" smtClean="0">
                  <a:solidFill>
                    <a:schemeClr val="tx1"/>
                  </a:solidFill>
                </a:rPr>
                <a:t>後見制度とは</a:t>
              </a:r>
              <a:endParaRPr kumimoji="1" lang="ja-JP" altLang="en-US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68657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xmlns="" val="4163704875"/>
              </p:ext>
            </p:extLst>
          </p:nvPr>
        </p:nvGraphicFramePr>
        <p:xfrm>
          <a:off x="611560" y="2852936"/>
          <a:ext cx="7919406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1493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899592" y="1556792"/>
          <a:ext cx="7776864" cy="4521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543800" cy="914400"/>
          </a:xfrm>
        </p:spPr>
        <p:txBody>
          <a:bodyPr/>
          <a:lstStyle/>
          <a:p>
            <a:r>
              <a:rPr kumimoji="1" lang="ja-JP" altLang="en-US" dirty="0" smtClean="0"/>
              <a:t>申立件数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21408" y="167106"/>
            <a:ext cx="7893261" cy="936104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tx2"/>
                </a:solidFill>
              </a:rPr>
              <a:t>法人後見受任社協</a:t>
            </a:r>
            <a:r>
              <a:rPr kumimoji="1" lang="en-US" altLang="ja-JP" dirty="0" smtClean="0">
                <a:solidFill>
                  <a:schemeClr val="tx2"/>
                </a:solidFill>
              </a:rPr>
              <a:t>(</a:t>
            </a:r>
            <a:r>
              <a:rPr kumimoji="1" lang="ja-JP" altLang="en-US" dirty="0" smtClean="0">
                <a:solidFill>
                  <a:schemeClr val="tx2"/>
                </a:solidFill>
              </a:rPr>
              <a:t>県内</a:t>
            </a:r>
            <a:r>
              <a:rPr kumimoji="1" lang="en-US" altLang="ja-JP" dirty="0" smtClean="0">
                <a:solidFill>
                  <a:schemeClr val="tx2"/>
                </a:solidFill>
              </a:rPr>
              <a:t>)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37421568"/>
              </p:ext>
            </p:extLst>
          </p:nvPr>
        </p:nvGraphicFramePr>
        <p:xfrm>
          <a:off x="1187624" y="1268760"/>
          <a:ext cx="6984776" cy="496855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492388"/>
                <a:gridCol w="3492388"/>
              </a:tblGrid>
              <a:tr h="39640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社協名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開始年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0801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横浜市社協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平成１２年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0801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川崎市社協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平成１３年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0801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厚木市社協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平成１３年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0801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海老名市社協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平成１５年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08016">
                <a:tc>
                  <a:txBody>
                    <a:bodyPr/>
                    <a:lstStyle/>
                    <a:p>
                      <a:r>
                        <a:rPr kumimoji="1" lang="ja-JP" altLang="en-US" i="0" dirty="0" smtClean="0"/>
                        <a:t>伊勢原市社協</a:t>
                      </a:r>
                      <a:endParaRPr kumimoji="1" lang="ja-JP" alt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平成２０年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0801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相模原市社協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平成２２年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0801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秦野市社協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平成２２年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0801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三浦市社協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平成２３年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0801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綾瀬市社協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平成２３年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611560" y="641711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※</a:t>
            </a:r>
            <a:r>
              <a:rPr lang="ja-JP" altLang="en-US" dirty="0" smtClean="0"/>
              <a:t>横須賀市社協については市民後見事業に移行　　</a:t>
            </a:r>
            <a:r>
              <a:rPr lang="en-US" altLang="ja-JP" dirty="0" smtClean="0"/>
              <a:t>H24.3.31</a:t>
            </a:r>
            <a:r>
              <a:rPr lang="ja-JP" altLang="en-US" dirty="0" smtClean="0"/>
              <a:t>現在　本会調べ</a:t>
            </a:r>
            <a:endParaRPr kumimoji="1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6887749" y="142993"/>
            <a:ext cx="2241091" cy="471366"/>
            <a:chOff x="336697" y="329"/>
            <a:chExt cx="6848700" cy="942731"/>
          </a:xfrm>
          <a:noFill/>
        </p:grpSpPr>
        <p:sp>
          <p:nvSpPr>
            <p:cNvPr id="8" name="片側の 2 つの角を丸めた四角形 7"/>
            <p:cNvSpPr/>
            <p:nvPr/>
          </p:nvSpPr>
          <p:spPr>
            <a:xfrm rot="5400000">
              <a:off x="3621256" y="-2621080"/>
              <a:ext cx="942731" cy="6185550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片側の 2 つの角を丸めた四角形 4"/>
            <p:cNvSpPr/>
            <p:nvPr/>
          </p:nvSpPr>
          <p:spPr>
            <a:xfrm>
              <a:off x="336697" y="46349"/>
              <a:ext cx="6802679" cy="85069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0" tIns="31750" rIns="31750" bIns="31750" numCol="1" spcCol="1270" anchor="ctr" anchorCtr="0">
              <a:noAutofit/>
            </a:bodyPr>
            <a:lstStyle/>
            <a:p>
              <a:pPr marL="0" lvl="1" algn="l" defTabSz="2222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dirty="0" smtClean="0">
                  <a:solidFill>
                    <a:schemeClr val="tx1"/>
                  </a:solidFill>
                </a:rPr>
                <a:t>法人後見の状況</a:t>
              </a:r>
              <a:endParaRPr kumimoji="1" lang="ja-JP" altLang="en-US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8841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7543800" cy="914400"/>
          </a:xfrm>
        </p:spPr>
        <p:txBody>
          <a:bodyPr/>
          <a:lstStyle/>
          <a:p>
            <a:r>
              <a:rPr kumimoji="1" lang="ja-JP" altLang="en-US" sz="4000" dirty="0" smtClean="0"/>
              <a:t>神奈川県内法人後見受任ＮＰＯ</a:t>
            </a:r>
            <a:endParaRPr kumimoji="1" lang="ja-JP" altLang="en-US" sz="4000" dirty="0"/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1043608" y="2060848"/>
          <a:ext cx="7272808" cy="3931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599"/>
                <a:gridCol w="1795198"/>
                <a:gridCol w="4580011"/>
              </a:tblGrid>
              <a:tr h="44191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エリア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法人名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4191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平塚市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ＮＰＯ成年後見湘南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4191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２</a:t>
                      </a:r>
                      <a:endParaRPr kumimoji="1" lang="en-US" altLang="ja-JP" dirty="0" smtClean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川崎市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かわさき</a:t>
                      </a:r>
                      <a:r>
                        <a:rPr kumimoji="1" lang="ja-JP" altLang="en-US" dirty="0" err="1" smtClean="0"/>
                        <a:t>障がい</a:t>
                      </a:r>
                      <a:r>
                        <a:rPr kumimoji="1" lang="ja-JP" altLang="en-US" dirty="0" smtClean="0"/>
                        <a:t>者権利擁護センター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4191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鎌倉市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湘南鎌倉後見センター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やすらぎ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4191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茅ヶ崎市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湘南ふくしネットワーク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オンブズマン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4191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秦野市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総合福祉サポートセンターはだの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4191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伊勢原市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地域福祉を考える会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4191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横浜市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よこはま成年後見つばさ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タイトル 2"/>
          <p:cNvSpPr txBox="1">
            <a:spLocks/>
          </p:cNvSpPr>
          <p:nvPr/>
        </p:nvSpPr>
        <p:spPr>
          <a:xfrm>
            <a:off x="5004048" y="1124744"/>
            <a:ext cx="3672408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かながわ成年後見推進センター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39552" y="1772816"/>
            <a:ext cx="7992888" cy="432048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endParaRPr lang="en-US" altLang="ja-JP" sz="4000" b="1" dirty="0" smtClean="0"/>
          </a:p>
          <a:p>
            <a:pPr marL="18288" indent="0">
              <a:buNone/>
            </a:pPr>
            <a:endParaRPr lang="en-US" altLang="ja-JP" sz="4000" b="1" dirty="0"/>
          </a:p>
          <a:p>
            <a:pPr marL="18288" indent="0">
              <a:buNone/>
            </a:pPr>
            <a:endParaRPr kumimoji="1" lang="en-US" altLang="ja-JP" sz="4000" b="1" dirty="0" smtClean="0"/>
          </a:p>
          <a:p>
            <a:pPr>
              <a:buFont typeface="Wingdings" pitchFamily="2" charset="2"/>
              <a:buChar char="l"/>
            </a:pPr>
            <a:endParaRPr lang="en-US" altLang="ja-JP" sz="4000" b="1" dirty="0"/>
          </a:p>
          <a:p>
            <a:pPr>
              <a:buFont typeface="Wingdings" pitchFamily="2" charset="2"/>
              <a:buChar char="l"/>
            </a:pPr>
            <a:endParaRPr kumimoji="1" lang="en-US" altLang="ja-JP" sz="4000" b="1" dirty="0" smtClean="0"/>
          </a:p>
        </p:txBody>
      </p:sp>
      <p:sp>
        <p:nvSpPr>
          <p:cNvPr id="4" name="タイトル 2"/>
          <p:cNvSpPr>
            <a:spLocks noGrp="1"/>
          </p:cNvSpPr>
          <p:nvPr>
            <p:ph type="title"/>
          </p:nvPr>
        </p:nvSpPr>
        <p:spPr>
          <a:xfrm>
            <a:off x="395536" y="764704"/>
            <a:ext cx="8496944" cy="936104"/>
          </a:xfrm>
        </p:spPr>
        <p:txBody>
          <a:bodyPr/>
          <a:lstStyle/>
          <a:p>
            <a:r>
              <a:rPr lang="ja-JP" alt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受任</a:t>
            </a:r>
            <a:r>
              <a:rPr lang="ja-JP" alt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件数（県内社協・</a:t>
            </a:r>
            <a:r>
              <a:rPr lang="en-US" altLang="ja-JP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NPO)</a:t>
            </a:r>
            <a:endParaRPr kumimoji="1" lang="ja-JP" alt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5064441"/>
              </p:ext>
            </p:extLst>
          </p:nvPr>
        </p:nvGraphicFramePr>
        <p:xfrm>
          <a:off x="755576" y="2636912"/>
          <a:ext cx="3816424" cy="3585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92088"/>
                <a:gridCol w="792088"/>
                <a:gridCol w="792088"/>
                <a:gridCol w="720080"/>
              </a:tblGrid>
              <a:tr h="64565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後見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保佐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補助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合計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852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社協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 smtClean="0"/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 smtClean="0"/>
                        <a:t>24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 smtClean="0"/>
                        <a:t>2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 smtClean="0"/>
                        <a:t>115</a:t>
                      </a:r>
                      <a:endParaRPr kumimoji="1" lang="ja-JP" altLang="en-US" sz="2800" b="0" dirty="0"/>
                    </a:p>
                  </a:txBody>
                  <a:tcPr/>
                </a:tc>
              </a:tr>
              <a:tr h="95982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NPO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 smtClean="0"/>
                        <a:t>51</a:t>
                      </a:r>
                      <a:endParaRPr kumimoji="1" lang="ja-JP" altLang="en-US" sz="28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 smtClean="0"/>
                        <a:t>2</a:t>
                      </a:r>
                      <a:endParaRPr kumimoji="1" lang="ja-JP" altLang="en-US" sz="28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 smtClean="0"/>
                        <a:t>2</a:t>
                      </a:r>
                      <a:endParaRPr kumimoji="1" lang="ja-JP" altLang="en-US" sz="28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 smtClean="0"/>
                        <a:t>55</a:t>
                      </a:r>
                      <a:endParaRPr kumimoji="1" lang="ja-JP" altLang="en-US" sz="28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167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合計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 smtClean="0"/>
                        <a:t>140</a:t>
                      </a:r>
                      <a:endParaRPr kumimoji="1" lang="ja-JP" altLang="en-US" sz="28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 smtClean="0"/>
                        <a:t>26</a:t>
                      </a:r>
                      <a:endParaRPr kumimoji="1" lang="ja-JP" altLang="en-US" sz="28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 smtClean="0"/>
                        <a:t>4</a:t>
                      </a:r>
                      <a:endParaRPr kumimoji="1" lang="ja-JP" altLang="en-US" sz="28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 smtClean="0"/>
                        <a:t>170</a:t>
                      </a:r>
                      <a:endParaRPr kumimoji="1" lang="ja-JP" altLang="en-US" sz="28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6187362"/>
              </p:ext>
            </p:extLst>
          </p:nvPr>
        </p:nvGraphicFramePr>
        <p:xfrm>
          <a:off x="4860032" y="2636912"/>
          <a:ext cx="1512168" cy="3585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92088"/>
              </a:tblGrid>
              <a:tr h="64565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任意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852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社協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14</a:t>
                      </a:r>
                    </a:p>
                  </a:txBody>
                  <a:tcPr/>
                </a:tc>
              </a:tr>
              <a:tr h="95982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NPO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</a:t>
                      </a:r>
                      <a:endParaRPr kumimoji="1" lang="ja-JP" alt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167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合計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15</a:t>
                      </a:r>
                      <a:endParaRPr kumimoji="1" lang="ja-JP" alt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2412360"/>
              </p:ext>
            </p:extLst>
          </p:nvPr>
        </p:nvGraphicFramePr>
        <p:xfrm>
          <a:off x="6732240" y="2636912"/>
          <a:ext cx="1512168" cy="3585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92088"/>
              </a:tblGrid>
              <a:tr h="64565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合計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852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社協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129</a:t>
                      </a:r>
                    </a:p>
                  </a:txBody>
                  <a:tcPr/>
                </a:tc>
              </a:tr>
              <a:tr h="95982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NPO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56</a:t>
                      </a:r>
                      <a:endParaRPr kumimoji="1" lang="ja-JP" alt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167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合計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185</a:t>
                      </a:r>
                      <a:endParaRPr kumimoji="1" lang="ja-JP" alt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7" name="グループ化 6"/>
          <p:cNvGrpSpPr/>
          <p:nvPr/>
        </p:nvGrpSpPr>
        <p:grpSpPr>
          <a:xfrm>
            <a:off x="6660232" y="119983"/>
            <a:ext cx="2357007" cy="471366"/>
            <a:chOff x="336697" y="329"/>
            <a:chExt cx="6848700" cy="942731"/>
          </a:xfrm>
          <a:noFill/>
        </p:grpSpPr>
        <p:sp>
          <p:nvSpPr>
            <p:cNvPr id="8" name="片側の 2 つの角を丸めた四角形 7"/>
            <p:cNvSpPr/>
            <p:nvPr/>
          </p:nvSpPr>
          <p:spPr>
            <a:xfrm rot="5400000">
              <a:off x="3621256" y="-2621080"/>
              <a:ext cx="942731" cy="6185550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片側の 2 つの角を丸めた四角形 4"/>
            <p:cNvSpPr/>
            <p:nvPr/>
          </p:nvSpPr>
          <p:spPr>
            <a:xfrm>
              <a:off x="336697" y="46349"/>
              <a:ext cx="6802679" cy="85069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0" tIns="31750" rIns="31750" bIns="31750" numCol="1" spcCol="1270" anchor="ctr" anchorCtr="0">
              <a:noAutofit/>
            </a:bodyPr>
            <a:lstStyle/>
            <a:p>
              <a:pPr marL="0" lvl="1" algn="l" defTabSz="2222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dirty="0" smtClean="0">
                  <a:solidFill>
                    <a:schemeClr val="tx1"/>
                  </a:solidFill>
                </a:rPr>
                <a:t>法人後見の状況</a:t>
              </a:r>
              <a:endParaRPr kumimoji="1" lang="ja-JP" altLang="en-US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827584" y="213558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法定後見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88024" y="2103321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任意</a:t>
            </a:r>
            <a:r>
              <a:rPr lang="ja-JP" altLang="en-US" dirty="0"/>
              <a:t>後見</a:t>
            </a:r>
            <a:endParaRPr kumimoji="1" lang="ja-JP" altLang="en-US" dirty="0"/>
          </a:p>
        </p:txBody>
      </p:sp>
      <p:sp>
        <p:nvSpPr>
          <p:cNvPr id="12" name="タイトル 2"/>
          <p:cNvSpPr txBox="1">
            <a:spLocks/>
          </p:cNvSpPr>
          <p:nvPr/>
        </p:nvSpPr>
        <p:spPr>
          <a:xfrm>
            <a:off x="6948264" y="1628800"/>
            <a:ext cx="1845096" cy="4404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平成</a:t>
            </a: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23</a:t>
            </a:r>
            <a:r>
              <a:rPr kumimoji="1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年度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97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11560" y="1556792"/>
            <a:ext cx="7992888" cy="4968552"/>
          </a:xfrm>
        </p:spPr>
        <p:txBody>
          <a:bodyPr>
            <a:normAutofit/>
          </a:bodyPr>
          <a:lstStyle/>
          <a:p>
            <a:pPr marL="18288" indent="0">
              <a:buNone/>
            </a:pPr>
            <a:endParaRPr lang="en-US" altLang="ja-JP" sz="4000" b="1" dirty="0" smtClean="0"/>
          </a:p>
          <a:p>
            <a:pPr marL="18288" indent="0">
              <a:buNone/>
            </a:pPr>
            <a:endParaRPr lang="en-US" altLang="ja-JP" sz="4000" b="1" dirty="0"/>
          </a:p>
          <a:p>
            <a:pPr marL="18288" indent="0">
              <a:buNone/>
            </a:pPr>
            <a:endParaRPr kumimoji="1" lang="en-US" altLang="ja-JP" sz="4000" b="1" dirty="0" smtClean="0"/>
          </a:p>
          <a:p>
            <a:pPr>
              <a:buFont typeface="Wingdings" pitchFamily="2" charset="2"/>
              <a:buChar char="l"/>
            </a:pPr>
            <a:endParaRPr lang="en-US" altLang="ja-JP" sz="4000" b="1" dirty="0"/>
          </a:p>
          <a:p>
            <a:pPr>
              <a:buFont typeface="Wingdings" pitchFamily="2" charset="2"/>
              <a:buChar char="l"/>
            </a:pPr>
            <a:endParaRPr kumimoji="1" lang="en-US" altLang="ja-JP" sz="4000" b="1" dirty="0" smtClean="0"/>
          </a:p>
          <a:p>
            <a:pPr>
              <a:buFont typeface="Wingdings" pitchFamily="2" charset="2"/>
              <a:buChar char="l"/>
            </a:pPr>
            <a:endParaRPr kumimoji="1" lang="ja-JP" altLang="en-US" sz="4000" b="1" dirty="0"/>
          </a:p>
        </p:txBody>
      </p:sp>
      <p:sp>
        <p:nvSpPr>
          <p:cNvPr id="4" name="タイトル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96944" cy="936104"/>
          </a:xfrm>
        </p:spPr>
        <p:txBody>
          <a:bodyPr/>
          <a:lstStyle/>
          <a:p>
            <a:r>
              <a:rPr lang="ja-JP" alt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受任要件（県内社協）</a:t>
            </a:r>
            <a:endParaRPr kumimoji="1" lang="ja-JP" alt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80850825"/>
              </p:ext>
            </p:extLst>
          </p:nvPr>
        </p:nvGraphicFramePr>
        <p:xfrm>
          <a:off x="251520" y="1916832"/>
          <a:ext cx="8568952" cy="353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119"/>
                <a:gridCol w="1071119"/>
                <a:gridCol w="1071119"/>
                <a:gridCol w="1071119"/>
                <a:gridCol w="1071119"/>
                <a:gridCol w="1071119"/>
                <a:gridCol w="1071119"/>
                <a:gridCol w="1071119"/>
              </a:tblGrid>
              <a:tr h="208823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合計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適切な後見候補者がいない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首長申立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日常生活自立支援事業利用者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生保もしくは非課税世帯等資力のないもの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受任要件は定めず、必要に応じて受任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その他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無回答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463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全国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119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84.9%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(101)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43.7%</a:t>
                      </a:r>
                    </a:p>
                    <a:p>
                      <a:pPr algn="ctr"/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52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32.8%</a:t>
                      </a:r>
                    </a:p>
                    <a:p>
                      <a:pPr algn="ctr"/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39)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28.6%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(34)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2.5%</a:t>
                      </a:r>
                    </a:p>
                    <a:p>
                      <a:pPr algn="ctr"/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3)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28.6%</a:t>
                      </a:r>
                    </a:p>
                    <a:p>
                      <a:pPr algn="ctr"/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34)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0.8%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(1)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70294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神奈川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（９）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66.7%</a:t>
                      </a:r>
                    </a:p>
                    <a:p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66.7%</a:t>
                      </a:r>
                    </a:p>
                    <a:p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11.1%</a:t>
                      </a:r>
                    </a:p>
                    <a:p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44.4%</a:t>
                      </a:r>
                    </a:p>
                    <a:p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長期</a:t>
                      </a:r>
                      <a:r>
                        <a:rPr kumimoji="1" lang="en-US" altLang="ja-JP" dirty="0" smtClean="0"/>
                        <a:t>1</a:t>
                      </a:r>
                    </a:p>
                    <a:p>
                      <a:r>
                        <a:rPr kumimoji="1" lang="ja-JP" altLang="en-US" dirty="0" smtClean="0"/>
                        <a:t>身寄無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195736" y="6186789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市町村社協</a:t>
            </a:r>
            <a:r>
              <a:rPr lang="ja-JP" altLang="en-US" dirty="0" smtClean="0"/>
              <a:t>等</a:t>
            </a:r>
            <a:r>
              <a:rPr lang="ja-JP" altLang="en-US" dirty="0"/>
              <a:t>へ</a:t>
            </a:r>
            <a:r>
              <a:rPr lang="ja-JP" altLang="en-US" dirty="0" smtClean="0"/>
              <a:t>の成年後見への取り組みに関する都道府県・指定都市社協への情報照会結果（</a:t>
            </a:r>
            <a:r>
              <a:rPr lang="en-US" altLang="ja-JP" dirty="0" smtClean="0"/>
              <a:t>H22.11.1)</a:t>
            </a:r>
            <a:r>
              <a:rPr lang="ja-JP" altLang="en-US" dirty="0" smtClean="0"/>
              <a:t>により本会作成</a:t>
            </a:r>
            <a:endParaRPr kumimoji="1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6660232" y="119983"/>
            <a:ext cx="2357007" cy="471366"/>
            <a:chOff x="336697" y="329"/>
            <a:chExt cx="6848700" cy="942731"/>
          </a:xfrm>
          <a:noFill/>
        </p:grpSpPr>
        <p:sp>
          <p:nvSpPr>
            <p:cNvPr id="8" name="片側の 2 つの角を丸めた四角形 7"/>
            <p:cNvSpPr/>
            <p:nvPr/>
          </p:nvSpPr>
          <p:spPr>
            <a:xfrm rot="5400000">
              <a:off x="3621256" y="-2621080"/>
              <a:ext cx="942731" cy="6185550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片側の 2 つの角を丸めた四角形 4"/>
            <p:cNvSpPr/>
            <p:nvPr/>
          </p:nvSpPr>
          <p:spPr>
            <a:xfrm>
              <a:off x="336697" y="46349"/>
              <a:ext cx="6802679" cy="85069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0" tIns="31750" rIns="31750" bIns="31750" numCol="1" spcCol="1270" anchor="ctr" anchorCtr="0">
              <a:noAutofit/>
            </a:bodyPr>
            <a:lstStyle/>
            <a:p>
              <a:pPr marL="0" lvl="1" algn="l" defTabSz="2222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dirty="0" smtClean="0">
                  <a:solidFill>
                    <a:schemeClr val="tx1"/>
                  </a:solidFill>
                </a:rPr>
                <a:t>法人後見の状況</a:t>
              </a:r>
              <a:endParaRPr kumimoji="1" lang="ja-JP" altLang="en-US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51916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467544" y="1340768"/>
            <a:ext cx="8676456" cy="53012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ja-JP" altLang="en-US" sz="2800" i="1" dirty="0" smtClean="0">
                <a:solidFill>
                  <a:srgbClr val="FFCC00"/>
                </a:solidFill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kumimoji="1" lang="ja-JP" altLang="en-US" sz="2800" i="1" dirty="0" smtClean="0">
                <a:solidFill>
                  <a:srgbClr val="FFCC00"/>
                </a:solidFill>
                <a:latin typeface="HG丸ｺﾞｼｯｸM-PRO" pitchFamily="50" charset="-128"/>
                <a:ea typeface="HG丸ｺﾞｼｯｸM-PRO" pitchFamily="50" charset="-128"/>
              </a:rPr>
              <a:t>　成年後見の理解を深めるために</a:t>
            </a:r>
            <a:endParaRPr kumimoji="1" lang="en-US" altLang="ja-JP" sz="2800" i="1" dirty="0" smtClean="0">
              <a:solidFill>
                <a:srgbClr val="FFCC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　相談・支援機関職員や利用者家族会などに向けた「出張説明会・相談会」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kumimoji="1" lang="ja-JP" altLang="en-US" sz="2800" i="1" dirty="0" smtClean="0">
                <a:solidFill>
                  <a:srgbClr val="FFCC00"/>
                </a:solidFill>
                <a:latin typeface="HG丸ｺﾞｼｯｸM-PRO" pitchFamily="50" charset="-128"/>
                <a:ea typeface="HG丸ｺﾞｼｯｸM-PRO" pitchFamily="50" charset="-128"/>
              </a:rPr>
              <a:t>②　親族後見人の支援のために</a:t>
            </a:r>
            <a:endParaRPr kumimoji="1" lang="en-US" altLang="ja-JP" sz="2800" i="1" dirty="0" smtClean="0">
              <a:solidFill>
                <a:srgbClr val="FFCC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200" dirty="0" smtClean="0">
                <a:latin typeface="HG丸ｺﾞｼｯｸM-PRO" pitchFamily="50" charset="-128"/>
                <a:ea typeface="HG丸ｺﾞｼｯｸM-PRO" pitchFamily="50" charset="-128"/>
              </a:rPr>
              <a:t>　　親族後見人や親族後見を検討中の方等に向けた「講習会・相談会」</a:t>
            </a:r>
            <a:endParaRPr lang="en-US" altLang="ja-JP" sz="2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800" i="1" dirty="0" smtClean="0">
                <a:solidFill>
                  <a:srgbClr val="FFCC00"/>
                </a:solidFill>
                <a:latin typeface="HG丸ｺﾞｼｯｸM-PRO" pitchFamily="50" charset="-128"/>
                <a:ea typeface="HG丸ｺﾞｼｯｸM-PRO" pitchFamily="50" charset="-128"/>
              </a:rPr>
              <a:t>③　身近な地域での成年後見の利用に向けて</a:t>
            </a:r>
            <a:endParaRPr lang="en-US" altLang="ja-JP" sz="2800" i="1" dirty="0" smtClean="0">
              <a:solidFill>
                <a:srgbClr val="FFCC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　法人後見受任団体や法人後見を準備中の社協への支援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800" i="1" dirty="0" smtClean="0">
                <a:solidFill>
                  <a:srgbClr val="FFCC00"/>
                </a:solidFill>
                <a:latin typeface="HG丸ｺﾞｼｯｸM-PRO" pitchFamily="50" charset="-128"/>
                <a:ea typeface="HG丸ｺﾞｼｯｸM-PRO" pitchFamily="50" charset="-128"/>
              </a:rPr>
              <a:t>④　成年後見制度の利用推進に向けて</a:t>
            </a:r>
            <a:endParaRPr lang="en-US" altLang="ja-JP" sz="2800" i="1" dirty="0" smtClean="0">
              <a:solidFill>
                <a:srgbClr val="FFCC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　市町村における成年後見制度の推進への支援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800" i="1" dirty="0" smtClean="0">
                <a:solidFill>
                  <a:srgbClr val="FFCC00"/>
                </a:solidFill>
                <a:latin typeface="HG丸ｺﾞｼｯｸM-PRO" pitchFamily="50" charset="-128"/>
                <a:ea typeface="HG丸ｺﾞｼｯｸM-PRO" pitchFamily="50" charset="-128"/>
              </a:rPr>
              <a:t>⑤　市民後見人のあり方検討会</a:t>
            </a:r>
            <a:endParaRPr kumimoji="1" lang="en-US" altLang="ja-JP" sz="2800" i="1" dirty="0" smtClean="0">
              <a:solidFill>
                <a:srgbClr val="FFCC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971600" y="260648"/>
            <a:ext cx="7543800" cy="914400"/>
          </a:xfrm>
        </p:spPr>
        <p:txBody>
          <a:bodyPr/>
          <a:lstStyle/>
          <a:p>
            <a:r>
              <a:rPr lang="ja-JP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G創英角ﾎﾟｯﾌﾟ体" pitchFamily="49" charset="-128"/>
                <a:ea typeface="HG創英角ﾎﾟｯﾌﾟ体" pitchFamily="49" charset="-128"/>
              </a:rPr>
              <a:t>かながわ成年後見推進センター</a:t>
            </a:r>
            <a:endParaRPr kumimoji="1" lang="ja-JP" altLang="en-US" sz="3600" dirty="0">
              <a:solidFill>
                <a:schemeClr val="accent1">
                  <a:lumMod val="60000"/>
                  <a:lumOff val="40000"/>
                </a:schemeClr>
              </a:solidFill>
              <a:latin typeface="HG創英角ﾎﾟｯﾌﾟ体" pitchFamily="49" charset="-128"/>
              <a:ea typeface="HG創英角ﾎﾟｯﾌﾟ体" pitchFamily="49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39552" y="1628800"/>
            <a:ext cx="8280920" cy="4896544"/>
          </a:xfrm>
        </p:spPr>
        <p:txBody>
          <a:bodyPr>
            <a:normAutofit fontScale="77500" lnSpcReduction="20000"/>
          </a:bodyPr>
          <a:lstStyle/>
          <a:p>
            <a:pPr marL="18288" indent="0">
              <a:buNone/>
            </a:pPr>
            <a:r>
              <a:rPr lang="ja-JP" altLang="en-US" sz="4000" b="1" dirty="0"/>
              <a:t>　</a:t>
            </a:r>
            <a:r>
              <a:rPr lang="ja-JP" altLang="en-US" sz="4000" b="1" dirty="0" smtClean="0"/>
              <a:t>・</a:t>
            </a:r>
            <a:r>
              <a:rPr lang="ja-JP" altLang="en-US" sz="4000" b="1" u="sng" dirty="0" smtClean="0"/>
              <a:t>身寄り</a:t>
            </a:r>
            <a:r>
              <a:rPr lang="ja-JP" altLang="en-US" sz="4000" b="1" dirty="0" smtClean="0"/>
              <a:t>のない（対象者）</a:t>
            </a:r>
            <a:endParaRPr lang="en-US" altLang="ja-JP" sz="4000" b="1" dirty="0" smtClean="0"/>
          </a:p>
          <a:p>
            <a:pPr marL="18288" indent="0">
              <a:buNone/>
            </a:pPr>
            <a:r>
              <a:rPr lang="ja-JP" altLang="en-US" sz="4000" dirty="0" smtClean="0"/>
              <a:t>　・市町</a:t>
            </a:r>
            <a:r>
              <a:rPr lang="ja-JP" altLang="en-US" sz="4000" dirty="0"/>
              <a:t>村長による後見等の</a:t>
            </a:r>
            <a:r>
              <a:rPr lang="ja-JP" altLang="en-US" sz="4000" dirty="0" smtClean="0"/>
              <a:t>開始の審判　　　</a:t>
            </a:r>
            <a:endParaRPr lang="en-US" altLang="ja-JP" sz="4000" dirty="0" smtClean="0"/>
          </a:p>
          <a:p>
            <a:pPr marL="18288" indent="0">
              <a:buNone/>
            </a:pPr>
            <a:r>
              <a:rPr lang="ja-JP" altLang="en-US" sz="4000" dirty="0"/>
              <a:t>　</a:t>
            </a:r>
            <a:r>
              <a:rPr lang="ja-JP" altLang="en-US" sz="4000" dirty="0" smtClean="0"/>
              <a:t>　請求</a:t>
            </a:r>
            <a:r>
              <a:rPr lang="ja-JP" altLang="en-US" sz="4000" dirty="0"/>
              <a:t>を行うことが</a:t>
            </a:r>
            <a:r>
              <a:rPr lang="ja-JP" altLang="en-US" sz="4000" dirty="0" smtClean="0"/>
              <a:t>必要と</a:t>
            </a:r>
            <a:r>
              <a:rPr lang="ja-JP" altLang="en-US" sz="4000" dirty="0"/>
              <a:t>認める者</a:t>
            </a:r>
            <a:endParaRPr lang="en-US" altLang="ja-JP" sz="4000" b="1" dirty="0" smtClean="0"/>
          </a:p>
          <a:p>
            <a:pPr marL="18288" indent="0">
              <a:buNone/>
            </a:pPr>
            <a:r>
              <a:rPr lang="ja-JP" altLang="en-US" sz="4000" b="1" dirty="0"/>
              <a:t>　</a:t>
            </a:r>
            <a:endParaRPr lang="en-US" altLang="ja-JP" sz="4000" b="1" dirty="0" smtClean="0"/>
          </a:p>
          <a:p>
            <a:pPr marL="18288" indent="0">
              <a:buNone/>
            </a:pPr>
            <a:endParaRPr lang="en-US" altLang="ja-JP" sz="4000" b="1" dirty="0" smtClean="0"/>
          </a:p>
          <a:p>
            <a:pPr marL="18288" indent="0">
              <a:buNone/>
            </a:pPr>
            <a:r>
              <a:rPr lang="ja-JP" altLang="en-US" sz="4000" b="1" dirty="0" smtClean="0"/>
              <a:t>　・</a:t>
            </a:r>
            <a:r>
              <a:rPr lang="ja-JP" altLang="en-US" sz="4000" dirty="0" smtClean="0"/>
              <a:t>サービス</a:t>
            </a:r>
            <a:r>
              <a:rPr lang="ja-JP" altLang="en-US" sz="4000" dirty="0"/>
              <a:t>を利用し又は利用しよう</a:t>
            </a:r>
            <a:r>
              <a:rPr lang="ja-JP" altLang="en-US" sz="4000" dirty="0" smtClean="0"/>
              <a:t>と</a:t>
            </a:r>
            <a:endParaRPr lang="en-US" altLang="ja-JP" sz="4000" dirty="0" smtClean="0"/>
          </a:p>
          <a:p>
            <a:pPr marL="18288" indent="0">
              <a:buNone/>
            </a:pPr>
            <a:r>
              <a:rPr lang="ja-JP" altLang="en-US" sz="4000" dirty="0"/>
              <a:t>　</a:t>
            </a:r>
            <a:r>
              <a:rPr lang="ja-JP" altLang="en-US" sz="4000" dirty="0" smtClean="0"/>
              <a:t>　する（対象者）で</a:t>
            </a:r>
            <a:r>
              <a:rPr lang="ja-JP" altLang="en-US" sz="4000" dirty="0"/>
              <a:t>あり、後見人等</a:t>
            </a:r>
            <a:r>
              <a:rPr lang="ja-JP" altLang="en-US" sz="4000" dirty="0" smtClean="0"/>
              <a:t>の</a:t>
            </a:r>
            <a:endParaRPr lang="en-US" altLang="ja-JP" sz="4000" dirty="0" smtClean="0"/>
          </a:p>
          <a:p>
            <a:pPr marL="18288" indent="0">
              <a:buNone/>
            </a:pPr>
            <a:r>
              <a:rPr lang="ja-JP" altLang="en-US" sz="4000" dirty="0"/>
              <a:t>　</a:t>
            </a:r>
            <a:r>
              <a:rPr lang="ja-JP" altLang="en-US" sz="4000" dirty="0" smtClean="0"/>
              <a:t>　報酬</a:t>
            </a:r>
            <a:r>
              <a:rPr lang="ja-JP" altLang="en-US" sz="4000" dirty="0"/>
              <a:t>等、必要となる経費の一部に</a:t>
            </a:r>
            <a:r>
              <a:rPr lang="ja-JP" altLang="en-US" sz="4000" dirty="0" err="1" smtClean="0"/>
              <a:t>つ</a:t>
            </a:r>
            <a:endParaRPr lang="en-US" altLang="ja-JP" sz="4000" dirty="0" smtClean="0"/>
          </a:p>
          <a:p>
            <a:pPr marL="18288" indent="0">
              <a:buNone/>
            </a:pPr>
            <a:r>
              <a:rPr lang="ja-JP" altLang="en-US" sz="4000" dirty="0"/>
              <a:t>　</a:t>
            </a:r>
            <a:r>
              <a:rPr lang="ja-JP" altLang="en-US" sz="4000" dirty="0" smtClean="0"/>
              <a:t>　いて</a:t>
            </a:r>
            <a:r>
              <a:rPr lang="ja-JP" altLang="en-US" sz="4000" dirty="0"/>
              <a:t>、助成を受けなければ</a:t>
            </a:r>
            <a:r>
              <a:rPr lang="ja-JP" altLang="en-US" sz="4000" dirty="0" smtClean="0"/>
              <a:t>成後年後見</a:t>
            </a:r>
            <a:endParaRPr lang="en-US" altLang="ja-JP" sz="4000" dirty="0" smtClean="0"/>
          </a:p>
          <a:p>
            <a:pPr marL="18288" indent="0">
              <a:buNone/>
            </a:pPr>
            <a:r>
              <a:rPr lang="ja-JP" altLang="en-US" sz="4000" dirty="0"/>
              <a:t>　</a:t>
            </a:r>
            <a:r>
              <a:rPr lang="ja-JP" altLang="en-US" sz="4000" dirty="0" smtClean="0"/>
              <a:t>　制度</a:t>
            </a:r>
            <a:r>
              <a:rPr lang="ja-JP" altLang="en-US" sz="4000" dirty="0"/>
              <a:t>の利用が困難であると認められる者</a:t>
            </a:r>
            <a:r>
              <a:rPr lang="ja-JP" altLang="en-US" sz="4000" b="1" dirty="0" smtClean="0"/>
              <a:t>　</a:t>
            </a:r>
            <a:endParaRPr lang="en-US" altLang="ja-JP" sz="4000" b="1" dirty="0" smtClean="0"/>
          </a:p>
        </p:txBody>
      </p:sp>
      <p:sp>
        <p:nvSpPr>
          <p:cNvPr id="4" name="タイトル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96944" cy="936104"/>
          </a:xfrm>
        </p:spPr>
        <p:txBody>
          <a:bodyPr/>
          <a:lstStyle/>
          <a:p>
            <a:r>
              <a:rPr lang="ja-JP" altLang="en-US" sz="4000" dirty="0">
                <a:solidFill>
                  <a:schemeClr val="tx2"/>
                </a:solidFill>
              </a:rPr>
              <a:t>成年</a:t>
            </a:r>
            <a:r>
              <a:rPr lang="ja-JP" altLang="en-US" sz="4000" dirty="0" smtClean="0">
                <a:solidFill>
                  <a:schemeClr val="tx2"/>
                </a:solidFill>
              </a:rPr>
              <a:t>後見利用支援事業必須事業化</a:t>
            </a:r>
            <a:endParaRPr kumimoji="1" lang="ja-JP" altLang="en-US" sz="4000" dirty="0">
              <a:solidFill>
                <a:schemeClr val="tx2"/>
              </a:solidFill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4247964" y="3212976"/>
            <a:ext cx="792088" cy="79208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119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29816" y="332656"/>
            <a:ext cx="8892480" cy="914400"/>
          </a:xfrm>
        </p:spPr>
        <p:txBody>
          <a:bodyPr/>
          <a:lstStyle/>
          <a:p>
            <a:r>
              <a:rPr kumimoji="1" lang="ja-JP" altLang="en-US" sz="4000" dirty="0" smtClean="0">
                <a:solidFill>
                  <a:schemeClr val="tx2"/>
                </a:solidFill>
              </a:rPr>
              <a:t>地域の中の権利擁護ネットワーク形成</a:t>
            </a:r>
            <a:endParaRPr kumimoji="1" lang="ja-JP" altLang="en-US" sz="4000" dirty="0">
              <a:solidFill>
                <a:schemeClr val="tx2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5673301"/>
              </p:ext>
            </p:extLst>
          </p:nvPr>
        </p:nvGraphicFramePr>
        <p:xfrm>
          <a:off x="683568" y="1484784"/>
          <a:ext cx="8136905" cy="47227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657528"/>
                <a:gridCol w="6207985"/>
                <a:gridCol w="1271392"/>
              </a:tblGrid>
              <a:tr h="6673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2000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latin typeface="+mn-ea"/>
                          <a:ea typeface="+mn-ea"/>
                        </a:rPr>
                        <a:t>横浜市成年後見関係機関連絡会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kern="100" dirty="0" smtClean="0">
                          <a:latin typeface="+mn-ea"/>
                          <a:ea typeface="+mn-ea"/>
                        </a:rPr>
                        <a:t>横浜</a:t>
                      </a:r>
                      <a:r>
                        <a:rPr lang="ja-JP" altLang="ja-JP" sz="2000" b="0" kern="100" dirty="0" smtClean="0"/>
                        <a:t>成年後見サポートネット</a:t>
                      </a:r>
                      <a:r>
                        <a:rPr lang="en-US" altLang="ja-JP" sz="2000" b="0" kern="100" dirty="0" smtClean="0"/>
                        <a:t>(</a:t>
                      </a:r>
                      <a:r>
                        <a:rPr lang="ja-JP" altLang="en-US" sz="2000" b="0" kern="100" dirty="0" smtClean="0"/>
                        <a:t>横浜市</a:t>
                      </a:r>
                      <a:r>
                        <a:rPr lang="en-US" altLang="ja-JP" sz="2000" b="0" kern="100" dirty="0" smtClean="0"/>
                        <a:t>)</a:t>
                      </a:r>
                      <a:endParaRPr lang="ja-JP" altLang="ja-JP" sz="2000" b="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771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2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000" kern="1200" dirty="0" smtClean="0"/>
                        <a:t>川崎市成年後見制度連絡会</a:t>
                      </a:r>
                      <a:endParaRPr lang="ja-JP" altLang="ja-JP" sz="20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509" marR="66509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/>
                    </a:p>
                  </a:txBody>
                  <a:tcPr/>
                </a:tc>
              </a:tr>
              <a:tr h="3771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3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kern="100" dirty="0" smtClean="0"/>
                        <a:t>相模原市成年後見制度に関する情報交換会</a:t>
                      </a:r>
                      <a:endParaRPr lang="ja-JP" altLang="ja-JP" sz="20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509" marR="66509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/>
                    </a:p>
                  </a:txBody>
                  <a:tcPr/>
                </a:tc>
              </a:tr>
              <a:tr h="4054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4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000" kern="1200" dirty="0" smtClean="0"/>
                        <a:t>横須賀市成年後見情報交換会</a:t>
                      </a:r>
                      <a:endParaRPr lang="ja-JP" altLang="ja-JP" sz="20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509" marR="66509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/>
                    </a:p>
                  </a:txBody>
                  <a:tcPr/>
                </a:tc>
              </a:tr>
              <a:tr h="3771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5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000" kern="1200" dirty="0" smtClean="0"/>
                        <a:t>かまくら成年後見制度連絡会</a:t>
                      </a:r>
                      <a:endParaRPr kumimoji="1" lang="ja-JP" altLang="en-US" sz="2000" b="0" dirty="0" smtClean="0"/>
                    </a:p>
                  </a:txBody>
                  <a:tcPr marL="66509" marR="66509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0" dirty="0"/>
                    </a:p>
                  </a:txBody>
                  <a:tcPr/>
                </a:tc>
              </a:tr>
              <a:tr h="4463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6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000" kern="1200" dirty="0" smtClean="0"/>
                        <a:t>茅ヶ崎市成年後見支援ネットワーク連絡協議会</a:t>
                      </a:r>
                      <a:endParaRPr kumimoji="1" lang="ja-JP" altLang="en-US" sz="2000" b="1" dirty="0" smtClean="0"/>
                    </a:p>
                  </a:txBody>
                  <a:tcPr marL="66509" marR="66509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/>
                    </a:p>
                  </a:txBody>
                  <a:tcPr/>
                </a:tc>
              </a:tr>
              <a:tr h="3771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7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000" kern="1200" dirty="0" smtClean="0"/>
                        <a:t>三浦市成年後見</a:t>
                      </a:r>
                      <a:r>
                        <a:rPr kumimoji="1" lang="ja-JP" altLang="en-US" sz="2000" kern="1200" dirty="0" smtClean="0"/>
                        <a:t>関係団体情報交換会</a:t>
                      </a:r>
                      <a:endParaRPr kumimoji="1" lang="ja-JP" alt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0" marB="0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000" b="1" dirty="0" smtClean="0"/>
                    </a:p>
                  </a:txBody>
                  <a:tcPr/>
                </a:tc>
              </a:tr>
              <a:tr h="3771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8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000" kern="1200" dirty="0" smtClean="0"/>
                        <a:t>伊勢原市成年後見</a:t>
                      </a:r>
                      <a:r>
                        <a:rPr kumimoji="1" lang="ja-JP" altLang="en-US" sz="2000" kern="1200" dirty="0" smtClean="0"/>
                        <a:t>・権利擁護サポート連絡会</a:t>
                      </a:r>
                      <a:endParaRPr kumimoji="1" lang="ja-JP" altLang="en-US" sz="2000" b="1" dirty="0" smtClean="0"/>
                    </a:p>
                  </a:txBody>
                  <a:tcPr marL="90170" marR="90170" marT="0" marB="0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000" b="1" dirty="0" smtClean="0"/>
                    </a:p>
                  </a:txBody>
                  <a:tcPr/>
                </a:tc>
              </a:tr>
              <a:tr h="3771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9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000" kern="1200" dirty="0" smtClean="0"/>
                        <a:t>権利擁護えびなネット</a:t>
                      </a:r>
                      <a:endParaRPr kumimoji="1" lang="ja-JP" altLang="en-US" sz="2000" b="1" dirty="0" smtClean="0"/>
                    </a:p>
                  </a:txBody>
                  <a:tcPr marL="90170" marR="90170" marT="0" marB="0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000" b="1" dirty="0" smtClean="0"/>
                    </a:p>
                  </a:txBody>
                  <a:tcPr/>
                </a:tc>
              </a:tr>
              <a:tr h="3771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ja-JP" sz="2000" kern="1200" dirty="0" smtClean="0"/>
                        <a:t>綾瀬市成年後見連絡会</a:t>
                      </a:r>
                      <a:endParaRPr kumimoji="1" lang="ja-JP" altLang="en-US" sz="2000" dirty="0" smtClean="0"/>
                    </a:p>
                  </a:txBody>
                  <a:tcPr marL="90170" marR="90170" marT="0" marB="0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000" b="1" dirty="0" smtClean="0"/>
                    </a:p>
                  </a:txBody>
                  <a:tcPr/>
                </a:tc>
              </a:tr>
              <a:tr h="377178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20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3297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424936" cy="914400"/>
          </a:xfrm>
        </p:spPr>
        <p:txBody>
          <a:bodyPr/>
          <a:lstStyle/>
          <a:p>
            <a:r>
              <a:rPr lang="ja-JP" alt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成年後見制度は解決の“手段”にすぎない！</a:t>
            </a:r>
            <a:endParaRPr kumimoji="1" lang="ja-JP" altLang="en-US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3" name="タイトル 2"/>
          <p:cNvSpPr txBox="1">
            <a:spLocks/>
          </p:cNvSpPr>
          <p:nvPr/>
        </p:nvSpPr>
        <p:spPr>
          <a:xfrm>
            <a:off x="899592" y="2276872"/>
            <a:ext cx="7687816" cy="27363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　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E:\Temporary Internet Files\Content.IE5\LOKPVZ73\MC900343525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9888" y="5661248"/>
            <a:ext cx="1994112" cy="864348"/>
          </a:xfrm>
          <a:prstGeom prst="rect">
            <a:avLst/>
          </a:prstGeom>
          <a:noFill/>
        </p:spPr>
      </p:pic>
      <p:sp>
        <p:nvSpPr>
          <p:cNvPr id="296" name="角丸四角形 295"/>
          <p:cNvSpPr/>
          <p:nvPr/>
        </p:nvSpPr>
        <p:spPr>
          <a:xfrm>
            <a:off x="1331640" y="1484784"/>
            <a:ext cx="5328592" cy="504056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accent4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本人を支えるネットワーク</a:t>
            </a:r>
            <a:endParaRPr kumimoji="1" lang="ja-JP" altLang="en-US" sz="2800" b="1" dirty="0">
              <a:solidFill>
                <a:schemeClr val="accent4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298" name="図表 297"/>
          <p:cNvGraphicFramePr/>
          <p:nvPr/>
        </p:nvGraphicFramePr>
        <p:xfrm>
          <a:off x="251520" y="2132856"/>
          <a:ext cx="7560840" cy="47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05" name="Picture 281" descr="E:\Temporary Internet Files\Content.IE5\UB0X3JZ1\MC900343549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55976" y="3573016"/>
            <a:ext cx="881480" cy="1066739"/>
          </a:xfrm>
          <a:prstGeom prst="rect">
            <a:avLst/>
          </a:prstGeom>
          <a:noFill/>
        </p:spPr>
      </p:pic>
      <p:pic>
        <p:nvPicPr>
          <p:cNvPr id="1306" name="Picture 282" descr="E:\Temporary Internet Files\Content.IE5\LOKPVZ73\MC900334094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08304" y="2492896"/>
            <a:ext cx="735405" cy="1012133"/>
          </a:xfrm>
          <a:prstGeom prst="rect">
            <a:avLst/>
          </a:prstGeom>
          <a:noFill/>
        </p:spPr>
      </p:pic>
      <p:pic>
        <p:nvPicPr>
          <p:cNvPr id="1307" name="Picture 283" descr="E:\Temporary Internet Files\Content.IE5\O3BN9XIB\MC900433937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51720" y="5085184"/>
            <a:ext cx="929258" cy="929258"/>
          </a:xfrm>
          <a:prstGeom prst="rect">
            <a:avLst/>
          </a:prstGeom>
          <a:noFill/>
        </p:spPr>
      </p:pic>
      <p:pic>
        <p:nvPicPr>
          <p:cNvPr id="1308" name="Picture 284" descr="E:\Temporary Internet Files\Content.IE5\O3BN9XIB\MC900301274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27584" y="2852936"/>
            <a:ext cx="714229" cy="8533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4896544" cy="914400"/>
          </a:xfrm>
          <a:noFill/>
          <a:ln>
            <a:noFill/>
          </a:ln>
        </p:spPr>
        <p:txBody>
          <a:bodyPr/>
          <a:lstStyle/>
          <a:p>
            <a:r>
              <a:rPr kumimoji="1" lang="ja-JP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電話</a:t>
            </a:r>
            <a:r>
              <a:rPr lang="ja-JP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相談①</a:t>
            </a:r>
            <a:endParaRPr kumimoji="1" lang="ja-JP" alt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E:\Temporary Internet Files\Content.IE5\O3BN9XIB\MC900433861[1]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04664"/>
            <a:ext cx="1180500" cy="1180500"/>
          </a:xfrm>
          <a:prstGeom prst="rect">
            <a:avLst/>
          </a:prstGeom>
          <a:noFill/>
        </p:spPr>
      </p:pic>
      <p:sp>
        <p:nvSpPr>
          <p:cNvPr id="6" name="タイトル 2"/>
          <p:cNvSpPr txBox="1">
            <a:spLocks/>
          </p:cNvSpPr>
          <p:nvPr/>
        </p:nvSpPr>
        <p:spPr>
          <a:xfrm>
            <a:off x="539552" y="1196752"/>
            <a:ext cx="7344816" cy="16561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○</a:t>
            </a:r>
            <a:r>
              <a:rPr lang="ja-JP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親族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から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父が亡くなり、相続が発生した。</a:t>
            </a:r>
            <a:endParaRPr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母は、認知症で遺産分割協議書などにサインもできない。</a:t>
            </a:r>
            <a:endParaRPr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長女である私が代筆していいの？</a:t>
            </a:r>
            <a:endParaRPr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タイトル 2"/>
          <p:cNvSpPr txBox="1">
            <a:spLocks/>
          </p:cNvSpPr>
          <p:nvPr/>
        </p:nvSpPr>
        <p:spPr>
          <a:xfrm>
            <a:off x="971600" y="3284984"/>
            <a:ext cx="7344816" cy="10801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　　　</a:t>
            </a:r>
            <a:endParaRPr lang="en-US" altLang="ja-JP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　　　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3228" y="2276872"/>
            <a:ext cx="261274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タイトル 2"/>
          <p:cNvSpPr txBox="1">
            <a:spLocks/>
          </p:cNvSpPr>
          <p:nvPr/>
        </p:nvSpPr>
        <p:spPr>
          <a:xfrm>
            <a:off x="395536" y="3356992"/>
            <a:ext cx="7992888" cy="30963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・後見等申立が必要です。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・まずは、お母様の主治医に相談し、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　３類型（後見・保佐・補助）の確認をしましょう。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・後見候補者、報酬、後見人の業務、特別代理人の選任について。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・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お母様の住民票がある家裁へ申立書類を取りに行ってください。</a:t>
            </a:r>
            <a:endParaRPr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2411760" y="2636912"/>
            <a:ext cx="1656184" cy="43204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2232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800" dirty="0" smtClean="0">
                <a:solidFill>
                  <a:srgbClr val="FFFF00"/>
                </a:solidFill>
              </a:rPr>
              <a:t>○ケアマネジャーや包括職員から</a:t>
            </a:r>
            <a:endParaRPr lang="en-US" altLang="ja-JP" sz="2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kumimoji="1" lang="ja-JP" altLang="en-US" dirty="0" smtClean="0"/>
              <a:t>長男が認知症のある父親の通帳を管理しています。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父親のサービス利用料の滞納があり困っています。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請求をしていますが支払ってくれません。後見</a:t>
            </a:r>
            <a:r>
              <a:rPr kumimoji="1" lang="ja-JP" altLang="en-US" dirty="0" smtClean="0"/>
              <a:t>申立をした方がいい</a:t>
            </a:r>
            <a:r>
              <a:rPr lang="ja-JP" altLang="en-US" dirty="0" smtClean="0"/>
              <a:t>と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思ってますが、長男の同意が得られなくても申し立てはできますか？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7543800" cy="914400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電話相談②</a:t>
            </a:r>
            <a:endParaRPr kumimoji="1" lang="ja-JP" alt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 descr="E:\Temporary Internet Files\Content.IE5\O3BN9XIB\MC90043386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04664"/>
            <a:ext cx="1180500" cy="1180500"/>
          </a:xfrm>
          <a:prstGeom prst="rect">
            <a:avLst/>
          </a:prstGeom>
          <a:noFill/>
        </p:spPr>
      </p:pic>
      <p:sp>
        <p:nvSpPr>
          <p:cNvPr id="5" name="下矢印 4"/>
          <p:cNvSpPr/>
          <p:nvPr/>
        </p:nvSpPr>
        <p:spPr>
          <a:xfrm>
            <a:off x="2699792" y="3645024"/>
            <a:ext cx="2448272" cy="50405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 1"/>
          <p:cNvSpPr txBox="1">
            <a:spLocks/>
          </p:cNvSpPr>
          <p:nvPr/>
        </p:nvSpPr>
        <p:spPr>
          <a:xfrm>
            <a:off x="251520" y="4005064"/>
            <a:ext cx="8568952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7432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kumimoji="1" lang="ja-JP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・申立</a:t>
            </a:r>
            <a:r>
              <a:rPr lang="ja-JP" alt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は可能です。経済的虐待が疑われる場合は、市役所へ。</a:t>
            </a:r>
            <a:endParaRPr lang="en-US" altLang="ja-JP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・親族の同意がなければ、申立ができない訳ではありません。</a:t>
            </a:r>
            <a:endParaRPr lang="en-US" altLang="ja-JP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・後見類型を主治医に確認し、申立者、後見候補者を検討します。</a:t>
            </a:r>
            <a:endParaRPr lang="en-US" altLang="ja-JP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kumimoji="1" lang="ja-JP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・</a:t>
            </a:r>
            <a:r>
              <a:rPr lang="ja-JP" alt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申立てをしてくれる</a:t>
            </a:r>
            <a:r>
              <a:rPr kumimoji="1" lang="ja-JP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親族がいない場合は、市役所担当者と相談し</a:t>
            </a:r>
            <a:endParaRPr kumimoji="1" lang="en-US" altLang="ja-JP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kumimoji="1" lang="ja-JP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市長申立を検討してください。　</a:t>
            </a:r>
            <a:r>
              <a:rPr kumimoji="1" lang="ja-JP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→アドバイザリースタッフ派遣</a:t>
            </a:r>
            <a:endParaRPr kumimoji="1" lang="en-US" altLang="ja-JP" sz="21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2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　　　　　　　　　　　　　個別弁護士相談</a:t>
            </a:r>
            <a:endParaRPr kumimoji="1" lang="ja-JP" altLang="en-US" sz="2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611560" y="1556792"/>
            <a:ext cx="7128792" cy="1800200"/>
          </a:xfrm>
        </p:spPr>
        <p:txBody>
          <a:bodyPr anchor="t" anchorCtr="0"/>
          <a:lstStyle/>
          <a:p>
            <a:pPr>
              <a:buNone/>
            </a:pPr>
            <a:r>
              <a:rPr kumimoji="1" lang="ja-JP" altLang="en-US" sz="2800" dirty="0" smtClean="0">
                <a:solidFill>
                  <a:srgbClr val="FFFF00"/>
                </a:solidFill>
              </a:rPr>
              <a:t>○ご本人から</a:t>
            </a:r>
            <a:endParaRPr kumimoji="1" lang="en-US" altLang="ja-JP" sz="2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kumimoji="1" lang="ja-JP" altLang="en-US" dirty="0" smtClean="0"/>
              <a:t>私には、補助人がついています。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自由がないので、補助人をはずして欲しい。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どうしたらいいですか？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5616624" cy="914400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電話相談③</a:t>
            </a:r>
            <a:endParaRPr kumimoji="1" lang="ja-JP" alt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コンテンツ プレースホルダ 1"/>
          <p:cNvSpPr txBox="1">
            <a:spLocks/>
          </p:cNvSpPr>
          <p:nvPr/>
        </p:nvSpPr>
        <p:spPr>
          <a:xfrm>
            <a:off x="251520" y="4005064"/>
            <a:ext cx="8892480" cy="26642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/>
          <a:p>
            <a:pPr marL="27432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kumimoji="1" lang="ja-JP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・補助人は、ご本人の同意のもとに代理権設定をしています。</a:t>
            </a:r>
            <a:endParaRPr kumimoji="1" lang="en-US" altLang="ja-JP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endParaRPr lang="en-US" altLang="ja-JP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・補助人が代理権以外の行為を勝手に行っていたら問題ですが</a:t>
            </a:r>
            <a:r>
              <a:rPr lang="en-US" altLang="ja-JP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marL="27432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endParaRPr kumimoji="1" lang="en-US" altLang="ja-JP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kumimoji="1" lang="ja-JP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・補助人をはずすには、ご本人の判断力が回復していることが条件。</a:t>
            </a:r>
            <a:endParaRPr kumimoji="1" lang="en-US" altLang="ja-JP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endParaRPr lang="en-US" altLang="ja-JP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・主治医に相談して、回復していれば家裁に相談してください。</a:t>
            </a:r>
            <a:endParaRPr kumimoji="1" lang="ja-JP" altLang="en-US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E:\Temporary Internet Files\Content.IE5\O3BN9XIB\MC90043386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764704"/>
            <a:ext cx="1396524" cy="1396524"/>
          </a:xfrm>
          <a:prstGeom prst="rect">
            <a:avLst/>
          </a:prstGeom>
          <a:noFill/>
        </p:spPr>
      </p:pic>
      <p:sp>
        <p:nvSpPr>
          <p:cNvPr id="6" name="下矢印 5"/>
          <p:cNvSpPr/>
          <p:nvPr/>
        </p:nvSpPr>
        <p:spPr>
          <a:xfrm>
            <a:off x="2915816" y="3356992"/>
            <a:ext cx="2448272" cy="50405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107128" cy="634008"/>
          </a:xfrm>
        </p:spPr>
        <p:txBody>
          <a:bodyPr/>
          <a:lstStyle/>
          <a:p>
            <a:r>
              <a:rPr kumimoji="1" lang="ja-JP" alt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G創英角ﾎﾟｯﾌﾟ体" pitchFamily="49" charset="-128"/>
                <a:ea typeface="HG創英角ﾎﾟｯﾌﾟ体" pitchFamily="49" charset="-128"/>
              </a:rPr>
              <a:t>かながわ成年後見推進センター</a:t>
            </a:r>
            <a:endParaRPr kumimoji="1" lang="ja-JP" altLang="en-US" sz="3600" dirty="0">
              <a:solidFill>
                <a:schemeClr val="accent2">
                  <a:lumMod val="60000"/>
                  <a:lumOff val="40000"/>
                </a:schemeClr>
              </a:solidFill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graphicFrame>
        <p:nvGraphicFramePr>
          <p:cNvPr id="8" name="コンテンツ プレースホルダ 7"/>
          <p:cNvGraphicFramePr>
            <a:graphicFrameLocks noGrp="1"/>
          </p:cNvGraphicFramePr>
          <p:nvPr>
            <p:ph sz="quarter" idx="14"/>
          </p:nvPr>
        </p:nvGraphicFramePr>
        <p:xfrm>
          <a:off x="5652120" y="1196752"/>
          <a:ext cx="3096344" cy="5257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717"/>
                <a:gridCol w="654685"/>
                <a:gridCol w="654685"/>
                <a:gridCol w="844257"/>
              </a:tblGrid>
              <a:tr h="210304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1" i="0" u="none" strike="noStrike" dirty="0"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latin typeface="HG丸ｺﾞｼｯｸM-PRO"/>
                        </a:rPr>
                        <a:t>合計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latin typeface="HG丸ｺﾞｼｯｸM-PRO"/>
                        </a:rPr>
                        <a:t>うち後見相談</a:t>
                      </a:r>
                      <a:br>
                        <a:rPr lang="ja-JP" altLang="en-US" sz="1400" b="0" i="0" u="none" strike="noStrike" dirty="0">
                          <a:latin typeface="HG丸ｺﾞｼｯｸM-PRO"/>
                        </a:rPr>
                      </a:br>
                      <a:r>
                        <a:rPr lang="en-US" altLang="ja-JP" sz="1400" b="0" i="0" u="none" strike="noStrike" dirty="0">
                          <a:latin typeface="HG丸ｺﾞｼｯｸM-PRO"/>
                        </a:rPr>
                        <a:t>(%)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HG丸ｺﾞｼｯｸM-PRO"/>
                        </a:rPr>
                        <a:t>4</a:t>
                      </a:r>
                      <a:r>
                        <a:rPr lang="ja-JP" altLang="en-US" sz="1100" b="0" i="0" u="none" strike="noStrike" dirty="0">
                          <a:latin typeface="HG丸ｺﾞｼｯｸM-PRO"/>
                        </a:rPr>
                        <a:t>月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69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43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62.3%</a:t>
                      </a:r>
                    </a:p>
                  </a:txBody>
                  <a:tcPr marL="9525" marR="9525" marT="9525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5</a:t>
                      </a:r>
                      <a:r>
                        <a:rPr lang="ja-JP" altLang="en-US" sz="1100" b="0" i="0" u="none" strike="noStrike">
                          <a:latin typeface="HG丸ｺﾞｼｯｸM-PRO"/>
                        </a:rPr>
                        <a:t>月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latin typeface="HG丸ｺﾞｼｯｸM-PRO"/>
                        </a:rPr>
                        <a:t>63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latin typeface="HG丸ｺﾞｼｯｸM-PRO"/>
                        </a:rPr>
                        <a:t>27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42.9%</a:t>
                      </a:r>
                    </a:p>
                  </a:txBody>
                  <a:tcPr marL="9525" marR="9525" marT="9525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6</a:t>
                      </a:r>
                      <a:r>
                        <a:rPr lang="ja-JP" altLang="en-US" sz="1100" b="0" i="0" u="none" strike="noStrike">
                          <a:latin typeface="HG丸ｺﾞｼｯｸM-PRO"/>
                        </a:rPr>
                        <a:t>月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80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latin typeface="HG丸ｺﾞｼｯｸM-PRO"/>
                        </a:rPr>
                        <a:t>54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latin typeface="HG丸ｺﾞｼｯｸM-PRO"/>
                        </a:rPr>
                        <a:t>67.5%</a:t>
                      </a:r>
                    </a:p>
                  </a:txBody>
                  <a:tcPr marL="9525" marR="9525" marT="9525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7</a:t>
                      </a:r>
                      <a:r>
                        <a:rPr lang="ja-JP" altLang="en-US" sz="1100" b="0" i="0" u="none" strike="noStrike">
                          <a:latin typeface="HG丸ｺﾞｼｯｸM-PRO"/>
                        </a:rPr>
                        <a:t>月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75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48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latin typeface="HG丸ｺﾞｼｯｸM-PRO"/>
                        </a:rPr>
                        <a:t>64.0%</a:t>
                      </a:r>
                    </a:p>
                  </a:txBody>
                  <a:tcPr marL="9525" marR="9525" marT="9525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8</a:t>
                      </a:r>
                      <a:r>
                        <a:rPr lang="ja-JP" altLang="en-US" sz="1100" b="0" i="0" u="none" strike="noStrike">
                          <a:latin typeface="HG丸ｺﾞｼｯｸM-PRO"/>
                        </a:rPr>
                        <a:t>月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81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50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latin typeface="HG丸ｺﾞｼｯｸM-PRO"/>
                        </a:rPr>
                        <a:t>61.7%</a:t>
                      </a:r>
                    </a:p>
                  </a:txBody>
                  <a:tcPr marL="9525" marR="9525" marT="9525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9</a:t>
                      </a:r>
                      <a:r>
                        <a:rPr lang="ja-JP" altLang="en-US" sz="1100" b="0" i="0" u="none" strike="noStrike">
                          <a:latin typeface="HG丸ｺﾞｼｯｸM-PRO"/>
                        </a:rPr>
                        <a:t>月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57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36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latin typeface="HG丸ｺﾞｼｯｸM-PRO"/>
                        </a:rPr>
                        <a:t>63.2%</a:t>
                      </a:r>
                    </a:p>
                  </a:txBody>
                  <a:tcPr marL="9525" marR="9525" marT="9525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10</a:t>
                      </a:r>
                      <a:r>
                        <a:rPr lang="ja-JP" altLang="en-US" sz="1100" b="0" i="0" u="none" strike="noStrike">
                          <a:latin typeface="HG丸ｺﾞｼｯｸM-PRO"/>
                        </a:rPr>
                        <a:t>月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61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38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latin typeface="HG丸ｺﾞｼｯｸM-PRO"/>
                        </a:rPr>
                        <a:t>62.3%</a:t>
                      </a:r>
                    </a:p>
                  </a:txBody>
                  <a:tcPr marL="9525" marR="9525" marT="9525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11</a:t>
                      </a:r>
                      <a:r>
                        <a:rPr lang="ja-JP" altLang="en-US" sz="1100" b="0" i="0" u="none" strike="noStrike">
                          <a:latin typeface="HG丸ｺﾞｼｯｸM-PRO"/>
                        </a:rPr>
                        <a:t>月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60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37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latin typeface="HG丸ｺﾞｼｯｸM-PRO"/>
                        </a:rPr>
                        <a:t>61.7%</a:t>
                      </a:r>
                    </a:p>
                  </a:txBody>
                  <a:tcPr marL="9525" marR="9525" marT="9525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12</a:t>
                      </a:r>
                      <a:r>
                        <a:rPr lang="ja-JP" altLang="en-US" sz="1100" b="0" i="0" u="none" strike="noStrike">
                          <a:latin typeface="HG丸ｺﾞｼｯｸM-PRO"/>
                        </a:rPr>
                        <a:t>月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74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53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latin typeface="HG丸ｺﾞｼｯｸM-PRO"/>
                        </a:rPr>
                        <a:t>71.6%</a:t>
                      </a:r>
                    </a:p>
                  </a:txBody>
                  <a:tcPr marL="9525" marR="9525" marT="9525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1</a:t>
                      </a:r>
                      <a:r>
                        <a:rPr lang="ja-JP" altLang="en-US" sz="1100" b="0" i="0" u="none" strike="noStrike">
                          <a:latin typeface="HG丸ｺﾞｼｯｸM-PRO"/>
                        </a:rPr>
                        <a:t>月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64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42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65.6%</a:t>
                      </a:r>
                    </a:p>
                  </a:txBody>
                  <a:tcPr marL="9525" marR="9525" marT="9525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2</a:t>
                      </a:r>
                      <a:r>
                        <a:rPr lang="ja-JP" altLang="en-US" sz="1100" b="0" i="0" u="none" strike="noStrike">
                          <a:latin typeface="HG丸ｺﾞｼｯｸM-PRO"/>
                        </a:rPr>
                        <a:t>月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58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35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60.3%</a:t>
                      </a:r>
                    </a:p>
                  </a:txBody>
                  <a:tcPr marL="9525" marR="9525" marT="9525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3</a:t>
                      </a:r>
                      <a:r>
                        <a:rPr lang="ja-JP" altLang="en-US" sz="1100" b="0" i="0" u="none" strike="noStrike">
                          <a:latin typeface="HG丸ｺﾞｼｯｸM-PRO"/>
                        </a:rPr>
                        <a:t>月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75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51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68.1%</a:t>
                      </a:r>
                    </a:p>
                  </a:txBody>
                  <a:tcPr marL="9525" marR="9525" marT="9525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latin typeface="HG丸ｺﾞｼｯｸM-PRO"/>
                        </a:rPr>
                        <a:t>合計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817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HG丸ｺﾞｼｯｸM-PRO"/>
                        </a:rPr>
                        <a:t>514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latin typeface="HG丸ｺﾞｼｯｸM-PRO"/>
                        </a:rPr>
                        <a:t>62.9%</a:t>
                      </a:r>
                    </a:p>
                  </a:txBody>
                  <a:tcPr marL="9525" marR="9525" marT="9525" marB="0" anchor="ctr" anchorCtr="1"/>
                </a:tc>
              </a:tr>
            </a:tbl>
          </a:graphicData>
        </a:graphic>
      </p:graphicFrame>
      <p:graphicFrame>
        <p:nvGraphicFramePr>
          <p:cNvPr id="7" name="コンテンツ プレースホルダ 6"/>
          <p:cNvGraphicFramePr>
            <a:graphicFrameLocks noGrp="1"/>
          </p:cNvGraphicFramePr>
          <p:nvPr>
            <p:ph sz="quarter" idx="13"/>
          </p:nvPr>
        </p:nvGraphicFramePr>
        <p:xfrm>
          <a:off x="395535" y="1556790"/>
          <a:ext cx="4680521" cy="4861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481"/>
                <a:gridCol w="518005"/>
                <a:gridCol w="518005"/>
                <a:gridCol w="518005"/>
                <a:gridCol w="518005"/>
                <a:gridCol w="518005"/>
                <a:gridCol w="518005"/>
                <a:gridCol w="518005"/>
                <a:gridCol w="518005"/>
              </a:tblGrid>
              <a:tr h="552181">
                <a:tc rowSpan="2">
                  <a:txBody>
                    <a:bodyPr/>
                    <a:lstStyle/>
                    <a:p>
                      <a:pPr algn="l" fontAlgn="b"/>
                      <a:r>
                        <a:rPr lang="ja-JP" altLang="en-US" sz="1100" b="1" i="0" u="none" strike="noStrike" dirty="0"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latin typeface="HG丸ｺﾞｼｯｸM-PRO"/>
                        </a:rPr>
                        <a:t>受付方法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latin typeface="HG丸ｺﾞｼｯｸM-PRO"/>
                        </a:rPr>
                        <a:t>合計</a:t>
                      </a:r>
                    </a:p>
                  </a:txBody>
                  <a:tcPr marL="9525" marR="9525" marT="9525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latin typeface="HG丸ｺﾞｼｯｸM-PRO"/>
                        </a:rPr>
                        <a:t>うち後見相談</a:t>
                      </a:r>
                      <a:br>
                        <a:rPr lang="ja-JP" altLang="en-US" sz="1200" b="0" i="0" u="none" strike="noStrike" dirty="0">
                          <a:latin typeface="HG丸ｺﾞｼｯｸM-PRO"/>
                        </a:rPr>
                      </a:br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(%)</a:t>
                      </a: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latin typeface="HG丸ｺﾞｼｯｸM-PRO"/>
                        </a:rPr>
                        <a:t>うち虐待相談</a:t>
                      </a:r>
                      <a:br>
                        <a:rPr lang="ja-JP" altLang="en-US" sz="1200" b="0" i="0" u="none" strike="noStrike">
                          <a:latin typeface="HG丸ｺﾞｼｯｸM-PRO"/>
                        </a:rPr>
                      </a:br>
                      <a:r>
                        <a:rPr lang="en-US" altLang="ja-JP" sz="1200" b="0" i="0" u="none" strike="noStrike">
                          <a:latin typeface="HG丸ｺﾞｼｯｸM-PRO"/>
                        </a:rPr>
                        <a:t>(%)</a:t>
                      </a: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58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latin typeface="HG丸ｺﾞｼｯｸM-PRO"/>
                        </a:rPr>
                        <a:t>来所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latin typeface="HG丸ｺﾞｼｯｸM-PRO"/>
                        </a:rPr>
                        <a:t>電話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latin typeface="HG丸ｺﾞｼｯｸM-PRO"/>
                        </a:rPr>
                        <a:t>その他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8620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HG丸ｺﾞｼｯｸM-PRO"/>
                        </a:rPr>
                        <a:t>4</a:t>
                      </a:r>
                      <a:r>
                        <a:rPr lang="ja-JP" altLang="en-US" sz="1100" b="0" i="0" u="none" strike="noStrike" dirty="0">
                          <a:latin typeface="HG丸ｺﾞｼｯｸM-PRO"/>
                        </a:rPr>
                        <a:t>月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6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85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1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latin typeface="HG丸ｺﾞｼｯｸM-PRO"/>
                        </a:rPr>
                        <a:t>92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latin typeface="HG丸ｺﾞｼｯｸM-PRO"/>
                        </a:rPr>
                        <a:t>50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latin typeface="HG丸ｺﾞｼｯｸM-PRO"/>
                        </a:rPr>
                        <a:t>54.3%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latin typeface="HG丸ｺﾞｼｯｸM-PRO"/>
                        </a:rPr>
                        <a:t>6 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6.5%</a:t>
                      </a:r>
                    </a:p>
                  </a:txBody>
                  <a:tcPr marL="9525" marR="9525" marT="9525" marB="0" anchor="ctr" anchorCtr="1"/>
                </a:tc>
              </a:tr>
              <a:tr h="68620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HG丸ｺﾞｼｯｸM-PRO"/>
                        </a:rPr>
                        <a:t>5</a:t>
                      </a:r>
                      <a:r>
                        <a:rPr lang="ja-JP" altLang="en-US" sz="1100" b="0" i="0" u="none" strike="noStrike" dirty="0">
                          <a:latin typeface="HG丸ｺﾞｼｯｸM-PRO"/>
                        </a:rPr>
                        <a:t>月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5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84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1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90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46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51.1%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3 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3.3%</a:t>
                      </a:r>
                    </a:p>
                  </a:txBody>
                  <a:tcPr marL="9525" marR="9525" marT="9525" marB="0" anchor="ctr" anchorCtr="1"/>
                </a:tc>
              </a:tr>
              <a:tr h="68620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HG丸ｺﾞｼｯｸM-PRO"/>
                        </a:rPr>
                        <a:t>6</a:t>
                      </a:r>
                      <a:r>
                        <a:rPr lang="ja-JP" altLang="en-US" sz="1100" b="0" i="0" u="none" strike="noStrike" dirty="0">
                          <a:latin typeface="HG丸ｺﾞｼｯｸM-PRO"/>
                        </a:rPr>
                        <a:t>月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latin typeface="HG丸ｺﾞｼｯｸM-PRO"/>
                        </a:rPr>
                        <a:t>5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latin typeface="HG丸ｺﾞｼｯｸM-PRO"/>
                        </a:rPr>
                        <a:t>60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latin typeface="HG丸ｺﾞｼｯｸM-PRO"/>
                        </a:rPr>
                        <a:t>4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69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latin typeface="HG丸ｺﾞｼｯｸM-PRO"/>
                        </a:rPr>
                        <a:t>53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76.8%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3 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4.3%</a:t>
                      </a:r>
                    </a:p>
                  </a:txBody>
                  <a:tcPr marL="9525" marR="9525" marT="9525" marB="0" anchor="ctr" anchorCtr="1"/>
                </a:tc>
              </a:tr>
              <a:tr h="68620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HG丸ｺﾞｼｯｸM-PRO"/>
                        </a:rPr>
                        <a:t>7</a:t>
                      </a:r>
                      <a:r>
                        <a:rPr lang="ja-JP" altLang="en-US" sz="1100" b="0" i="0" u="none" strike="noStrike" dirty="0">
                          <a:latin typeface="HG丸ｺﾞｼｯｸM-PRO"/>
                        </a:rPr>
                        <a:t>月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latin typeface="HG丸ｺﾞｼｯｸM-PRO"/>
                        </a:rPr>
                        <a:t>5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latin typeface="HG丸ｺﾞｼｯｸM-PRO"/>
                        </a:rPr>
                        <a:t>63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latin typeface="HG丸ｺﾞｼｯｸM-PRO"/>
                        </a:rPr>
                        <a:t>4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latin typeface="HG丸ｺﾞｼｯｸM-PRO"/>
                        </a:rPr>
                        <a:t>72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latin typeface="HG丸ｺﾞｼｯｸM-PRO"/>
                        </a:rPr>
                        <a:t>49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latin typeface="HG丸ｺﾞｼｯｸM-PRO"/>
                        </a:rPr>
                        <a:t>68.1%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1 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1.4%</a:t>
                      </a:r>
                    </a:p>
                  </a:txBody>
                  <a:tcPr marL="9525" marR="9525" marT="9525" marB="0" anchor="ctr" anchorCtr="1"/>
                </a:tc>
              </a:tr>
              <a:tr h="68620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HG丸ｺﾞｼｯｸM-PRO"/>
                        </a:rPr>
                        <a:t>8</a:t>
                      </a:r>
                      <a:r>
                        <a:rPr lang="ja-JP" altLang="en-US" sz="1100" b="0" i="0" u="none" strike="noStrike" dirty="0">
                          <a:latin typeface="HG丸ｺﾞｼｯｸM-PRO"/>
                        </a:rPr>
                        <a:t>月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latin typeface="HG丸ｺﾞｼｯｸM-PRO"/>
                        </a:rPr>
                        <a:t>10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latin typeface="HG丸ｺﾞｼｯｸM-PRO"/>
                        </a:rPr>
                        <a:t>50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latin typeface="HG丸ｺﾞｼｯｸM-PRO"/>
                        </a:rPr>
                        <a:t>7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latin typeface="HG丸ｺﾞｼｯｸM-PRO"/>
                        </a:rPr>
                        <a:t>67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latin typeface="HG丸ｺﾞｼｯｸM-PRO"/>
                        </a:rPr>
                        <a:t>37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latin typeface="HG丸ｺﾞｼｯｸM-PRO"/>
                        </a:rPr>
                        <a:t>55.2%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latin typeface="HG丸ｺﾞｼｯｸM-PRO"/>
                        </a:rPr>
                        <a:t>5 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7.5%</a:t>
                      </a:r>
                    </a:p>
                  </a:txBody>
                  <a:tcPr marL="9525" marR="9525" marT="9525" marB="0" anchor="ctr" anchorCtr="1"/>
                </a:tc>
              </a:tr>
              <a:tr h="686201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>
                          <a:latin typeface="HG丸ｺﾞｼｯｸM-PRO"/>
                        </a:rPr>
                        <a:t>合計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latin typeface="HG丸ｺﾞｼｯｸM-PRO"/>
                        </a:rPr>
                        <a:t>31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latin typeface="HG丸ｺﾞｼｯｸM-PRO"/>
                        </a:rPr>
                        <a:t>342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17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390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235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latin typeface="HG丸ｺﾞｼｯｸM-PRO"/>
                        </a:rPr>
                        <a:t>60.3%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18 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latin typeface="HG丸ｺﾞｼｯｸM-PRO"/>
                        </a:rPr>
                        <a:t>4.6%</a:t>
                      </a:r>
                    </a:p>
                  </a:txBody>
                  <a:tcPr marL="9525" marR="9525" marT="9525" marB="0" anchor="ctr" anchorCtr="1"/>
                </a:tc>
              </a:tr>
            </a:tbl>
          </a:graphicData>
        </a:graphic>
      </p:graphicFrame>
      <p:sp>
        <p:nvSpPr>
          <p:cNvPr id="9" name="タイトル 1"/>
          <p:cNvSpPr txBox="1">
            <a:spLocks/>
          </p:cNvSpPr>
          <p:nvPr/>
        </p:nvSpPr>
        <p:spPr>
          <a:xfrm>
            <a:off x="7559824" y="692696"/>
            <a:ext cx="1584176" cy="3459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創英角ﾎﾟｯﾌﾟ体" pitchFamily="49" charset="-128"/>
                <a:ea typeface="HG創英角ﾎﾟｯﾌﾟ体" pitchFamily="49" charset="-128"/>
                <a:cs typeface="+mj-cs"/>
              </a:rPr>
              <a:t>23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創英角ﾎﾟｯﾌﾟ体" pitchFamily="49" charset="-128"/>
                <a:ea typeface="HG創英角ﾎﾟｯﾌﾟ体" pitchFamily="49" charset="-128"/>
                <a:cs typeface="+mj-cs"/>
              </a:rPr>
              <a:t>年度実績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創英角ﾎﾟｯﾌﾟ体" pitchFamily="49" charset="-128"/>
              <a:ea typeface="HG創英角ﾎﾟｯﾌﾟ体" pitchFamily="49" charset="-128"/>
              <a:cs typeface="+mj-cs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467544" y="1052736"/>
            <a:ext cx="3816424" cy="4320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創英角ﾎﾟｯﾌﾟ体" pitchFamily="49" charset="-128"/>
                <a:ea typeface="HG創英角ﾎﾟｯﾌﾟ体" pitchFamily="49" charset="-128"/>
                <a:cs typeface="+mj-cs"/>
              </a:rPr>
              <a:t>24</a:t>
            </a:r>
            <a:r>
              <a:rPr kumimoji="1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創英角ﾎﾟｯﾌﾟ体" pitchFamily="49" charset="-128"/>
                <a:ea typeface="HG創英角ﾎﾟｯﾌﾟ体" pitchFamily="49" charset="-128"/>
                <a:cs typeface="+mj-cs"/>
              </a:rPr>
              <a:t>年度　受付方法別件数</a:t>
            </a: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創英角ﾎﾟｯﾌﾟ体" pitchFamily="49" charset="-128"/>
                <a:ea typeface="HG創英角ﾎﾟｯﾌﾟ体" pitchFamily="49" charset="-128"/>
                <a:cs typeface="+mj-cs"/>
              </a:rPr>
              <a:t>(</a:t>
            </a:r>
            <a:r>
              <a:rPr kumimoji="1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創英角ﾎﾟｯﾌﾟ体" pitchFamily="49" charset="-128"/>
                <a:ea typeface="HG創英角ﾎﾟｯﾌﾟ体" pitchFamily="49" charset="-128"/>
                <a:cs typeface="+mj-cs"/>
              </a:rPr>
              <a:t>初回）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創英角ﾎﾟｯﾌﾟ体" pitchFamily="49" charset="-128"/>
              <a:ea typeface="HG創英角ﾎﾟｯﾌﾟ体" pitchFamily="49" charset="-128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971600" y="332656"/>
            <a:ext cx="7543800" cy="914400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tx2"/>
                </a:solidFill>
              </a:rPr>
              <a:t>高齢単身世帯の増加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84852469"/>
              </p:ext>
            </p:extLst>
          </p:nvPr>
        </p:nvGraphicFramePr>
        <p:xfrm>
          <a:off x="683568" y="1340768"/>
          <a:ext cx="756084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115616" y="627796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dirty="0" smtClean="0"/>
              <a:t>厚生労働白書　平成２３年度版より</a:t>
            </a:r>
            <a:endParaRPr kumimoji="1" lang="ja-JP" altLang="en-US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7148600" y="119983"/>
            <a:ext cx="1868639" cy="471366"/>
            <a:chOff x="999847" y="329"/>
            <a:chExt cx="6185550" cy="942731"/>
          </a:xfrm>
          <a:noFill/>
        </p:grpSpPr>
        <p:sp>
          <p:nvSpPr>
            <p:cNvPr id="7" name="片側の 2 つの角を丸めた四角形 6"/>
            <p:cNvSpPr/>
            <p:nvPr/>
          </p:nvSpPr>
          <p:spPr>
            <a:xfrm rot="5400000">
              <a:off x="3621256" y="-2621080"/>
              <a:ext cx="942731" cy="6185550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片側の 2 つの角を丸めた四角形 4"/>
            <p:cNvSpPr/>
            <p:nvPr/>
          </p:nvSpPr>
          <p:spPr>
            <a:xfrm>
              <a:off x="999847" y="46349"/>
              <a:ext cx="6139530" cy="85069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0" tIns="31750" rIns="31750" bIns="31750" numCol="1" spcCol="1270" anchor="ctr" anchorCtr="0">
              <a:noAutofit/>
            </a:bodyPr>
            <a:lstStyle/>
            <a:p>
              <a:pPr marL="0" lvl="1" algn="l" defTabSz="2222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kumimoji="1" lang="ja-JP" altLang="en-US" kern="1200" dirty="0" smtClean="0">
                  <a:solidFill>
                    <a:schemeClr val="tx1"/>
                  </a:solidFill>
                </a:rPr>
                <a:t>地域の変化</a:t>
              </a:r>
              <a:endParaRPr kumimoji="1" lang="ja-JP" altLang="en-US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5612448" y="586249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2010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96133" y="583022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</a:t>
            </a:r>
            <a:r>
              <a:rPr kumimoji="1" lang="en-US" altLang="ja-JP" dirty="0" smtClean="0"/>
              <a:t>995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4635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2"/>
          <p:cNvSpPr txBox="1">
            <a:spLocks/>
          </p:cNvSpPr>
          <p:nvPr/>
        </p:nvSpPr>
        <p:spPr>
          <a:xfrm>
            <a:off x="404801" y="980728"/>
            <a:ext cx="8352928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１００人でみた日本</a:t>
            </a:r>
            <a:endParaRPr lang="en-US" altLang="ja-JP" sz="44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ja-JP" alt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～平成</a:t>
            </a:r>
            <a:r>
              <a:rPr lang="en-US" altLang="ja-JP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23</a:t>
            </a:r>
            <a:r>
              <a:rPr lang="ja-JP" alt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年厚生労働白書より～</a:t>
            </a:r>
            <a:endParaRPr lang="ja-JP" altLang="en-US" sz="4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コンテンツ プレースホルダー 1"/>
          <p:cNvSpPr txBox="1">
            <a:spLocks/>
          </p:cNvSpPr>
          <p:nvPr/>
        </p:nvSpPr>
        <p:spPr>
          <a:xfrm>
            <a:off x="6660232" y="2492896"/>
            <a:ext cx="1080120" cy="7880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kumimoji="1"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kumimoji="1"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kumimoji="1"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kumimoji="1"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kumimoji="1"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kumimoji="1"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kumimoji="1"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kumimoji="1"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kumimoji="1"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Font typeface="Wingdings" pitchFamily="2" charset="2"/>
              <a:buNone/>
            </a:pPr>
            <a:r>
              <a:rPr lang="ja-JP" altLang="en-US" sz="2800" dirty="0" smtClean="0">
                <a:solidFill>
                  <a:srgbClr val="FFFF00"/>
                </a:solidFill>
              </a:rPr>
              <a:t>現在</a:t>
            </a:r>
            <a:endParaRPr lang="en-US" altLang="ja-JP" sz="2800" dirty="0" smtClean="0">
              <a:solidFill>
                <a:srgbClr val="FFFF00"/>
              </a:solidFill>
            </a:endParaRPr>
          </a:p>
        </p:txBody>
      </p:sp>
      <p:sp>
        <p:nvSpPr>
          <p:cNvPr id="6" name="コンテンツ プレースホルダー 1"/>
          <p:cNvSpPr txBox="1">
            <a:spLocks/>
          </p:cNvSpPr>
          <p:nvPr/>
        </p:nvSpPr>
        <p:spPr>
          <a:xfrm>
            <a:off x="404801" y="2265618"/>
            <a:ext cx="4167199" cy="3888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kumimoji="1"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kumimoji="1"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kumimoji="1"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kumimoji="1"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kumimoji="1"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kumimoji="1"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kumimoji="1"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kumimoji="1"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kumimoji="1"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Font typeface="Wingdings" pitchFamily="2" charset="2"/>
              <a:buNone/>
            </a:pPr>
            <a:endParaRPr lang="en-US" altLang="ja-JP" sz="2800" dirty="0" smtClean="0"/>
          </a:p>
          <a:p>
            <a:pPr marL="18288" indent="0">
              <a:buFont typeface="Wingdings" pitchFamily="2" charset="2"/>
              <a:buNone/>
            </a:pPr>
            <a:r>
              <a:rPr lang="ja-JP" altLang="en-US" sz="2800" dirty="0" smtClean="0"/>
              <a:t>　　　　　</a:t>
            </a:r>
            <a:r>
              <a:rPr lang="ja-JP" altLang="en-US" sz="2800" b="1" dirty="0" smtClean="0">
                <a:solidFill>
                  <a:srgbClr val="FFFF00"/>
                </a:solidFill>
              </a:rPr>
              <a:t>１９６１年</a:t>
            </a:r>
            <a:endParaRPr lang="en-US" altLang="ja-JP" sz="2800" b="1" dirty="0">
              <a:solidFill>
                <a:srgbClr val="FFFF00"/>
              </a:solidFill>
            </a:endParaRPr>
          </a:p>
          <a:p>
            <a:pPr marL="18288" indent="0">
              <a:buFont typeface="Wingdings" pitchFamily="2" charset="2"/>
              <a:buNone/>
            </a:pPr>
            <a:r>
              <a:rPr lang="ja-JP" altLang="en-US" sz="2800" dirty="0" smtClean="0"/>
              <a:t>市部人口　６３．３人</a:t>
            </a:r>
            <a:endParaRPr lang="en-US" altLang="ja-JP" sz="2800" dirty="0" smtClean="0"/>
          </a:p>
          <a:p>
            <a:pPr marL="18288" indent="0">
              <a:buFont typeface="Wingdings" pitchFamily="2" charset="2"/>
              <a:buNone/>
            </a:pPr>
            <a:r>
              <a:rPr lang="ja-JP" altLang="en-US" sz="2800" dirty="0" smtClean="0"/>
              <a:t>郡部人口　３６．７人</a:t>
            </a:r>
            <a:endParaRPr lang="en-US" altLang="ja-JP" sz="2800" dirty="0" smtClean="0"/>
          </a:p>
          <a:p>
            <a:pPr marL="18288" indent="0">
              <a:buFont typeface="Wingdings" pitchFamily="2" charset="2"/>
              <a:buNone/>
            </a:pPr>
            <a:r>
              <a:rPr lang="en-US" altLang="ja-JP" sz="2800" dirty="0"/>
              <a:t>65</a:t>
            </a:r>
            <a:r>
              <a:rPr lang="ja-JP" altLang="en-US" sz="2800" dirty="0" smtClean="0"/>
              <a:t>歳以上　　５．８人</a:t>
            </a:r>
            <a:endParaRPr lang="en-US" altLang="ja-JP" sz="2800" dirty="0" smtClean="0"/>
          </a:p>
          <a:p>
            <a:pPr marL="18288" indent="0">
              <a:buFont typeface="Wingdings" pitchFamily="2" charset="2"/>
              <a:buNone/>
            </a:pPr>
            <a:r>
              <a:rPr lang="ja-JP" altLang="en-US" sz="2800" dirty="0" smtClean="0"/>
              <a:t>小学生　　１２．５人</a:t>
            </a:r>
            <a:endParaRPr lang="en-US" altLang="ja-JP" sz="2800" dirty="0" smtClean="0"/>
          </a:p>
          <a:p>
            <a:pPr marL="18288" indent="0">
              <a:buFont typeface="Wingdings" pitchFamily="2" charset="2"/>
              <a:buNone/>
            </a:pPr>
            <a:r>
              <a:rPr lang="ja-JP" altLang="en-US" sz="2800" dirty="0" smtClean="0"/>
              <a:t>世帯数　　２２．４世帯</a:t>
            </a:r>
            <a:endParaRPr lang="en-US" altLang="ja-JP" sz="2800" dirty="0" smtClean="0"/>
          </a:p>
          <a:p>
            <a:pPr marL="18288" indent="0">
              <a:buFont typeface="Wingdings" pitchFamily="2" charset="2"/>
              <a:buNone/>
            </a:pPr>
            <a:endParaRPr lang="en-US" altLang="ja-JP" sz="2800" dirty="0" smtClean="0"/>
          </a:p>
        </p:txBody>
      </p:sp>
      <p:sp>
        <p:nvSpPr>
          <p:cNvPr id="2" name="右矢印 1"/>
          <p:cNvSpPr/>
          <p:nvPr/>
        </p:nvSpPr>
        <p:spPr>
          <a:xfrm>
            <a:off x="4458193" y="3714542"/>
            <a:ext cx="1281260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84168" y="3191322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８６．３人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84168" y="368661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１３</a:t>
            </a:r>
            <a:r>
              <a:rPr kumimoji="1" lang="ja-JP" altLang="en-US" sz="2800" dirty="0" smtClean="0"/>
              <a:t>．７人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084168" y="4188059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２２</a:t>
            </a:r>
            <a:r>
              <a:rPr kumimoji="1" lang="ja-JP" altLang="en-US" sz="2800" dirty="0" smtClean="0"/>
              <a:t>．９人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72200" y="467890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５</a:t>
            </a:r>
            <a:r>
              <a:rPr kumimoji="1" lang="ja-JP" altLang="en-US" sz="2800" dirty="0" smtClean="0"/>
              <a:t>．５人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87903" y="5202120"/>
            <a:ext cx="2669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３９</a:t>
            </a:r>
            <a:r>
              <a:rPr kumimoji="1" lang="ja-JP" altLang="en-US" sz="2800" dirty="0" smtClean="0"/>
              <a:t>．１世帯</a:t>
            </a:r>
            <a:endParaRPr kumimoji="1" lang="ja-JP" altLang="en-US" sz="2800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7148600" y="119983"/>
            <a:ext cx="1868639" cy="471366"/>
            <a:chOff x="999847" y="329"/>
            <a:chExt cx="6185550" cy="942731"/>
          </a:xfrm>
          <a:noFill/>
        </p:grpSpPr>
        <p:sp>
          <p:nvSpPr>
            <p:cNvPr id="15" name="片側の 2 つの角を丸めた四角形 14"/>
            <p:cNvSpPr/>
            <p:nvPr/>
          </p:nvSpPr>
          <p:spPr>
            <a:xfrm rot="5400000">
              <a:off x="3621256" y="-2621080"/>
              <a:ext cx="942731" cy="6185550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片側の 2 つの角を丸めた四角形 4"/>
            <p:cNvSpPr/>
            <p:nvPr/>
          </p:nvSpPr>
          <p:spPr>
            <a:xfrm>
              <a:off x="999847" y="46349"/>
              <a:ext cx="6139530" cy="85069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0" tIns="31750" rIns="31750" bIns="31750" numCol="1" spcCol="1270" anchor="ctr" anchorCtr="0">
              <a:noAutofit/>
            </a:bodyPr>
            <a:lstStyle/>
            <a:p>
              <a:pPr marL="0" lvl="1" algn="l" defTabSz="2222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kumimoji="1" lang="ja-JP" altLang="en-US" kern="1200" dirty="0" smtClean="0">
                  <a:solidFill>
                    <a:schemeClr val="tx1"/>
                  </a:solidFill>
                </a:rPr>
                <a:t>地域の変化</a:t>
              </a:r>
              <a:endParaRPr kumimoji="1" lang="ja-JP" altLang="en-US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7516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ja-JP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支援者と称して</a:t>
            </a:r>
            <a:br>
              <a:rPr lang="ja-JP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ja-JP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　“誰か</a:t>
            </a:r>
            <a:r>
              <a:rPr lang="ja-JP" alt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”</a:t>
            </a:r>
            <a:r>
              <a:rPr lang="ja-JP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がやってくる</a:t>
            </a:r>
            <a:endParaRPr lang="ja-JP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9552" y="2204864"/>
            <a:ext cx="8136904" cy="396044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u"/>
            </a:pPr>
            <a:r>
              <a:rPr lang="ja-JP" altLang="en-US" sz="2800" dirty="0" smtClean="0"/>
              <a:t>信頼できる人と思っていたら、いつの間にか自宅に入り込み通帳印鑑・カードから自由にお金をおろしていた。</a:t>
            </a:r>
          </a:p>
          <a:p>
            <a:pPr>
              <a:buFont typeface="Wingdings" pitchFamily="2" charset="2"/>
              <a:buChar char="u"/>
            </a:pPr>
            <a:r>
              <a:rPr lang="ja-JP" altLang="en-US" sz="2800" dirty="0" smtClean="0"/>
              <a:t>息子が度々顔を出すようになったら、銀行カードをもっていってしまいローンを組まれた。</a:t>
            </a:r>
          </a:p>
          <a:p>
            <a:pPr>
              <a:buFont typeface="Wingdings" pitchFamily="2" charset="2"/>
              <a:buChar char="u"/>
            </a:pPr>
            <a:r>
              <a:rPr lang="ja-JP" altLang="en-US" sz="2800" dirty="0" smtClean="0"/>
              <a:t>さまざまな販売業者がやってきて、売買契約やローンを組んでしまう。</a:t>
            </a:r>
            <a:endParaRPr lang="ja-JP" altLang="en-US" sz="2800" dirty="0"/>
          </a:p>
          <a:p>
            <a:pPr>
              <a:buNone/>
            </a:pPr>
            <a:endParaRPr lang="ja-JP" altLang="en-US" sz="2800" dirty="0" smtClean="0"/>
          </a:p>
        </p:txBody>
      </p:sp>
      <p:grpSp>
        <p:nvGrpSpPr>
          <p:cNvPr id="7" name="グループ化 6"/>
          <p:cNvGrpSpPr/>
          <p:nvPr/>
        </p:nvGrpSpPr>
        <p:grpSpPr>
          <a:xfrm>
            <a:off x="7148600" y="119983"/>
            <a:ext cx="1868639" cy="471366"/>
            <a:chOff x="999847" y="329"/>
            <a:chExt cx="6185550" cy="942731"/>
          </a:xfrm>
          <a:noFill/>
        </p:grpSpPr>
        <p:sp>
          <p:nvSpPr>
            <p:cNvPr id="8" name="片側の 2 つの角を丸めた四角形 7"/>
            <p:cNvSpPr/>
            <p:nvPr/>
          </p:nvSpPr>
          <p:spPr>
            <a:xfrm rot="5400000">
              <a:off x="3621256" y="-2621080"/>
              <a:ext cx="942731" cy="6185550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片側の 2 つの角を丸めた四角形 4"/>
            <p:cNvSpPr/>
            <p:nvPr/>
          </p:nvSpPr>
          <p:spPr>
            <a:xfrm>
              <a:off x="999847" y="46349"/>
              <a:ext cx="6139530" cy="85069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0" tIns="31750" rIns="31750" bIns="31750" numCol="1" spcCol="1270" anchor="ctr" anchorCtr="0">
              <a:noAutofit/>
            </a:bodyPr>
            <a:lstStyle/>
            <a:p>
              <a:pPr marL="0" lvl="1" algn="l" defTabSz="2222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kumimoji="1" lang="ja-JP" altLang="en-US" kern="1200" dirty="0" smtClean="0">
                  <a:solidFill>
                    <a:schemeClr val="tx1"/>
                  </a:solidFill>
                </a:rPr>
                <a:t>地域の変化</a:t>
              </a:r>
              <a:endParaRPr kumimoji="1" lang="ja-JP" altLang="en-US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6289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331716"/>
            <a:ext cx="8066087" cy="5265389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Blip>
                <a:blip r:embed="rId3"/>
              </a:buBlip>
            </a:pPr>
            <a:r>
              <a:rPr lang="ja-JP" altLang="en-US" sz="3000" dirty="0" smtClean="0"/>
              <a:t>悪質業者による詐欺被害</a:t>
            </a:r>
          </a:p>
          <a:p>
            <a:pPr marL="18288" indent="0" eaLnBrk="1" hangingPunct="1">
              <a:buNone/>
            </a:pPr>
            <a:r>
              <a:rPr lang="ja-JP" altLang="en-US" sz="3000" dirty="0" smtClean="0"/>
              <a:t>　・リフォーム詐欺</a:t>
            </a:r>
            <a:endParaRPr lang="en-US" altLang="ja-JP" sz="3000" dirty="0" smtClean="0"/>
          </a:p>
          <a:p>
            <a:pPr marL="18288" indent="0" eaLnBrk="1" hangingPunct="1">
              <a:buNone/>
            </a:pPr>
            <a:r>
              <a:rPr lang="ja-JP" altLang="en-US" sz="3000" dirty="0" smtClean="0"/>
              <a:t>　・使うはずもない高額な健康器具</a:t>
            </a:r>
            <a:endParaRPr lang="en-US" altLang="ja-JP" sz="3000" dirty="0"/>
          </a:p>
          <a:p>
            <a:pPr marL="18288" indent="0" eaLnBrk="1" hangingPunct="1">
              <a:buNone/>
            </a:pPr>
            <a:r>
              <a:rPr lang="ja-JP" altLang="en-US" sz="3000" dirty="0" smtClean="0"/>
              <a:t>　・布団・着物</a:t>
            </a:r>
            <a:r>
              <a:rPr lang="en-US" altLang="ja-JP" sz="3000" dirty="0" err="1" smtClean="0"/>
              <a:t>etc</a:t>
            </a:r>
            <a:r>
              <a:rPr lang="ja-JP" altLang="en-US" sz="3000" dirty="0"/>
              <a:t>・・</a:t>
            </a:r>
          </a:p>
          <a:p>
            <a:pPr>
              <a:buBlip>
                <a:blip r:embed="rId3"/>
              </a:buBlip>
            </a:pPr>
            <a:r>
              <a:rPr lang="ja-JP" altLang="en-US" sz="3000" dirty="0"/>
              <a:t>家族や知人からの経済的虐待</a:t>
            </a:r>
          </a:p>
          <a:p>
            <a:pPr algn="ctr" eaLnBrk="1" hangingPunct="1">
              <a:buFont typeface="Wingdings" pitchFamily="2" charset="2"/>
              <a:buNone/>
            </a:pPr>
            <a:endParaRPr lang="ja-JP" altLang="en-US" sz="3000" b="1" dirty="0" smtClean="0">
              <a:solidFill>
                <a:srgbClr val="FF0066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altLang="ja-JP" sz="3600" b="1" u="sng" dirty="0" smtClean="0">
              <a:solidFill>
                <a:srgbClr val="FF0066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ja-JP" altLang="en-US" sz="3600" b="1" u="sng" dirty="0" smtClean="0">
                <a:solidFill>
                  <a:srgbClr val="FFFF00"/>
                </a:solidFill>
              </a:rPr>
              <a:t>代理権</a:t>
            </a:r>
            <a:r>
              <a:rPr lang="ja-JP" altLang="en-US" sz="3600" b="1" dirty="0" smtClean="0">
                <a:solidFill>
                  <a:srgbClr val="FFFF00"/>
                </a:solidFill>
              </a:rPr>
              <a:t>・</a:t>
            </a:r>
            <a:r>
              <a:rPr lang="ja-JP" altLang="en-US" sz="3600" b="1" u="sng" dirty="0" smtClean="0">
                <a:solidFill>
                  <a:srgbClr val="FFFF00"/>
                </a:solidFill>
              </a:rPr>
              <a:t>同意権</a:t>
            </a:r>
            <a:r>
              <a:rPr lang="ja-JP" altLang="en-US" sz="3600" b="1" dirty="0" smtClean="0">
                <a:solidFill>
                  <a:srgbClr val="FFFF00"/>
                </a:solidFill>
              </a:rPr>
              <a:t>・</a:t>
            </a:r>
            <a:r>
              <a:rPr lang="ja-JP" altLang="en-US" sz="3600" b="1" u="sng" dirty="0" smtClean="0">
                <a:solidFill>
                  <a:srgbClr val="FFFF00"/>
                </a:solidFill>
              </a:rPr>
              <a:t>取消権</a:t>
            </a:r>
            <a:r>
              <a:rPr lang="ja-JP" altLang="en-US" sz="3600" b="1" dirty="0" smtClean="0">
                <a:solidFill>
                  <a:srgbClr val="FFFF00"/>
                </a:solidFill>
              </a:rPr>
              <a:t>で対応！</a:t>
            </a:r>
            <a:endParaRPr lang="ja-JP" altLang="en-US" sz="3600" b="1" dirty="0" smtClean="0">
              <a:solidFill>
                <a:srgbClr val="FFFF00"/>
              </a:solidFill>
            </a:endParaRPr>
          </a:p>
        </p:txBody>
      </p:sp>
      <p:pic>
        <p:nvPicPr>
          <p:cNvPr id="14340" name="Picture 8" descr="MC900434403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98750" y="3214614"/>
            <a:ext cx="1644651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3305" name="AutoShape 9"/>
          <p:cNvSpPr>
            <a:spLocks noChangeArrowheads="1"/>
          </p:cNvSpPr>
          <p:nvPr/>
        </p:nvSpPr>
        <p:spPr bwMode="auto">
          <a:xfrm>
            <a:off x="4390017" y="4943352"/>
            <a:ext cx="791592" cy="57631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ja-JP" altLang="ja-JP" sz="1800" b="0">
              <a:solidFill>
                <a:schemeClr val="tx1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569838" y="260648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本人に迫る危険</a:t>
            </a:r>
            <a:endParaRPr lang="ja-JP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9540552" y="-235683"/>
            <a:ext cx="1868639" cy="471366"/>
            <a:chOff x="999847" y="329"/>
            <a:chExt cx="6185550" cy="942731"/>
          </a:xfrm>
        </p:grpSpPr>
        <p:sp>
          <p:nvSpPr>
            <p:cNvPr id="11" name="片側の 2 つの角を丸めた四角形 10"/>
            <p:cNvSpPr/>
            <p:nvPr/>
          </p:nvSpPr>
          <p:spPr>
            <a:xfrm rot="5400000">
              <a:off x="3621256" y="-2621080"/>
              <a:ext cx="942731" cy="6185550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片側の 2 つの角を丸めた四角形 4"/>
            <p:cNvSpPr/>
            <p:nvPr/>
          </p:nvSpPr>
          <p:spPr>
            <a:xfrm>
              <a:off x="999847" y="46349"/>
              <a:ext cx="6139530" cy="8506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0" tIns="31750" rIns="31750" bIns="31750" numCol="1" spcCol="1270" anchor="ctr" anchorCtr="0">
              <a:noAutofit/>
            </a:bodyPr>
            <a:lstStyle/>
            <a:p>
              <a:pPr marL="0" lvl="1" algn="l" defTabSz="2222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kumimoji="1" lang="ja-JP" altLang="en-US" kern="1200" dirty="0" smtClean="0"/>
                <a:t>地域の変化</a:t>
              </a:r>
              <a:endParaRPr kumimoji="1" lang="ja-JP" altLang="en-US" kern="1200" dirty="0"/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7148600" y="119983"/>
            <a:ext cx="1868639" cy="471366"/>
            <a:chOff x="999847" y="329"/>
            <a:chExt cx="6185550" cy="942731"/>
          </a:xfrm>
          <a:noFill/>
        </p:grpSpPr>
        <p:sp>
          <p:nvSpPr>
            <p:cNvPr id="14" name="片側の 2 つの角を丸めた四角形 13"/>
            <p:cNvSpPr/>
            <p:nvPr/>
          </p:nvSpPr>
          <p:spPr>
            <a:xfrm rot="5400000">
              <a:off x="3621256" y="-2621080"/>
              <a:ext cx="942731" cy="6185550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片側の 2 つの角を丸めた四角形 4"/>
            <p:cNvSpPr/>
            <p:nvPr/>
          </p:nvSpPr>
          <p:spPr>
            <a:xfrm>
              <a:off x="999847" y="46349"/>
              <a:ext cx="6139530" cy="85069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0" tIns="31750" rIns="31750" bIns="31750" numCol="1" spcCol="1270" anchor="ctr" anchorCtr="0">
              <a:noAutofit/>
            </a:bodyPr>
            <a:lstStyle/>
            <a:p>
              <a:pPr marL="0" lvl="1" algn="l" defTabSz="2222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kumimoji="1" lang="ja-JP" altLang="en-US" kern="1200" dirty="0" smtClean="0">
                  <a:solidFill>
                    <a:schemeClr val="tx1"/>
                  </a:solidFill>
                </a:rPr>
                <a:t>地域の変化</a:t>
              </a:r>
              <a:endParaRPr kumimoji="1" lang="ja-JP" altLang="en-US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角丸四角形吹き出し 1"/>
          <p:cNvSpPr/>
          <p:nvPr/>
        </p:nvSpPr>
        <p:spPr>
          <a:xfrm>
            <a:off x="6949203" y="1628800"/>
            <a:ext cx="2054133" cy="1296144"/>
          </a:xfrm>
          <a:prstGeom prst="wedgeRoundRectCallout">
            <a:avLst>
              <a:gd name="adj1" fmla="val 6797"/>
              <a:gd name="adj2" fmla="val 819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</a:rPr>
              <a:t>成年後見人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2880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8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xmlns="" val="2975199064"/>
              </p:ext>
            </p:extLst>
          </p:nvPr>
        </p:nvGraphicFramePr>
        <p:xfrm>
          <a:off x="899592" y="2708920"/>
          <a:ext cx="7848872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6692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>
          <a:xfrm>
            <a:off x="764133" y="908720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>
                <a:solidFill>
                  <a:schemeClr val="tx2"/>
                </a:solidFill>
              </a:rPr>
              <a:t>禁治産制度から</a:t>
            </a:r>
            <a:r>
              <a:rPr lang="en-US" altLang="ja-JP" dirty="0" smtClean="0">
                <a:solidFill>
                  <a:schemeClr val="tx2"/>
                </a:solidFill>
              </a:rPr>
              <a:t/>
            </a:r>
            <a:br>
              <a:rPr lang="en-US" altLang="ja-JP" dirty="0" smtClean="0">
                <a:solidFill>
                  <a:schemeClr val="tx2"/>
                </a:solidFill>
              </a:rPr>
            </a:br>
            <a:r>
              <a:rPr lang="ja-JP" altLang="en-US" dirty="0">
                <a:solidFill>
                  <a:schemeClr val="tx2"/>
                </a:solidFill>
              </a:rPr>
              <a:t>　</a:t>
            </a:r>
            <a:r>
              <a:rPr lang="ja-JP" altLang="en-US" dirty="0" smtClean="0">
                <a:solidFill>
                  <a:schemeClr val="tx2"/>
                </a:solidFill>
              </a:rPr>
              <a:t>　　新しい成年後見制度へ</a:t>
            </a:r>
          </a:p>
        </p:txBody>
      </p:sp>
      <p:sp>
        <p:nvSpPr>
          <p:cNvPr id="512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47009" y="1916832"/>
            <a:ext cx="7986192" cy="1773238"/>
          </a:xfrm>
        </p:spPr>
        <p:txBody>
          <a:bodyPr>
            <a:noAutofit/>
          </a:bodyPr>
          <a:lstStyle/>
          <a:p>
            <a:r>
              <a:rPr lang="ja-JP" altLang="en-US" sz="2800" dirty="0" smtClean="0"/>
              <a:t>従前の禁治産制度は、取引の安全、家産の維持を図ることを目的に無能力者を保護する制度。</a:t>
            </a:r>
            <a:endParaRPr lang="en-US" altLang="ja-JP" sz="2800" dirty="0" smtClean="0"/>
          </a:p>
          <a:p>
            <a:r>
              <a:rPr lang="ja-JP" altLang="en-US" sz="2800" dirty="0" smtClean="0"/>
              <a:t>戸籍への記載に対する抵抗感を持たれた。</a:t>
            </a:r>
            <a:endParaRPr lang="en-US" altLang="ja-JP" sz="2800" dirty="0" smtClean="0"/>
          </a:p>
        </p:txBody>
      </p:sp>
      <p:sp>
        <p:nvSpPr>
          <p:cNvPr id="5124" name="下矢印 3"/>
          <p:cNvSpPr>
            <a:spLocks noChangeArrowheads="1"/>
          </p:cNvSpPr>
          <p:nvPr/>
        </p:nvSpPr>
        <p:spPr bwMode="auto">
          <a:xfrm>
            <a:off x="4139952" y="3907799"/>
            <a:ext cx="792163" cy="71913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5125" name="コンテンツ プレースホルダー 2"/>
          <p:cNvSpPr txBox="1">
            <a:spLocks/>
          </p:cNvSpPr>
          <p:nvPr/>
        </p:nvSpPr>
        <p:spPr bwMode="auto">
          <a:xfrm>
            <a:off x="884707" y="4626937"/>
            <a:ext cx="7772400" cy="1769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ja-JP" altLang="en-US" sz="3200" dirty="0">
                <a:latin typeface="Tahoma" pitchFamily="34" charset="0"/>
              </a:rPr>
              <a:t>本人の自己決定</a:t>
            </a:r>
            <a:endParaRPr lang="en-US" altLang="ja-JP" sz="3200" dirty="0"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ja-JP" altLang="en-US" sz="3200" dirty="0">
                <a:latin typeface="Tahoma" pitchFamily="34" charset="0"/>
              </a:rPr>
              <a:t>本人の残存能力の活用</a:t>
            </a:r>
            <a:endParaRPr lang="en-US" altLang="ja-JP" sz="3200" dirty="0"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ja-JP" altLang="en-US" sz="3200" dirty="0" smtClean="0">
                <a:latin typeface="Tahoma" pitchFamily="34" charset="0"/>
              </a:rPr>
              <a:t>ノーマライゼーション</a:t>
            </a:r>
            <a:endParaRPr lang="en-US" altLang="ja-JP" sz="3200" dirty="0"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endParaRPr lang="ja-JP" altLang="en-US" sz="3200" dirty="0">
              <a:latin typeface="Tahoma" pitchFamily="34" charset="0"/>
            </a:endParaRPr>
          </a:p>
        </p:txBody>
      </p:sp>
      <p:sp>
        <p:nvSpPr>
          <p:cNvPr id="5126" name="円形吹き出し 1"/>
          <p:cNvSpPr>
            <a:spLocks noChangeArrowheads="1"/>
          </p:cNvSpPr>
          <p:nvPr/>
        </p:nvSpPr>
        <p:spPr bwMode="auto">
          <a:xfrm>
            <a:off x="5652120" y="4005064"/>
            <a:ext cx="1943100" cy="1431101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altLang="ja-JP" dirty="0">
              <a:solidFill>
                <a:schemeClr val="bg1"/>
              </a:solidFill>
            </a:endParaRPr>
          </a:p>
          <a:p>
            <a:r>
              <a:rPr lang="ja-JP" altLang="en-US" dirty="0" smtClean="0">
                <a:solidFill>
                  <a:schemeClr val="bg1"/>
                </a:solidFill>
              </a:rPr>
              <a:t>新しい</a:t>
            </a:r>
            <a:endParaRPr lang="en-US" altLang="ja-JP" dirty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後見制度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7148600" y="119983"/>
            <a:ext cx="1868639" cy="471366"/>
            <a:chOff x="999847" y="329"/>
            <a:chExt cx="6185550" cy="942731"/>
          </a:xfrm>
          <a:noFill/>
        </p:grpSpPr>
        <p:sp>
          <p:nvSpPr>
            <p:cNvPr id="12" name="片側の 2 つの角を丸めた四角形 11"/>
            <p:cNvSpPr/>
            <p:nvPr/>
          </p:nvSpPr>
          <p:spPr>
            <a:xfrm rot="5400000">
              <a:off x="3621256" y="-2621080"/>
              <a:ext cx="942731" cy="6185550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片側の 2 つの角を丸めた四角形 4"/>
            <p:cNvSpPr/>
            <p:nvPr/>
          </p:nvSpPr>
          <p:spPr>
            <a:xfrm>
              <a:off x="999847" y="46349"/>
              <a:ext cx="6139530" cy="85069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0" tIns="31750" rIns="31750" bIns="31750" numCol="1" spcCol="1270" anchor="ctr" anchorCtr="0">
              <a:noAutofit/>
            </a:bodyPr>
            <a:lstStyle/>
            <a:p>
              <a:pPr marL="0" lvl="1" algn="l" defTabSz="2222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kumimoji="1" lang="ja-JP" altLang="en-US" kern="1200" dirty="0" smtClean="0">
                  <a:solidFill>
                    <a:schemeClr val="tx1"/>
                  </a:solidFill>
                </a:rPr>
                <a:t>地域の変化</a:t>
              </a:r>
              <a:endParaRPr kumimoji="1" lang="ja-JP" altLang="en-US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23204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レメント">
  <a:themeElements>
    <a:clrScheme name="エレメント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エレメント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エレメント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4054</TotalTime>
  <Words>1544</Words>
  <Application>Microsoft Office PowerPoint</Application>
  <PresentationFormat>画面に合わせる (4:3)</PresentationFormat>
  <Paragraphs>519</Paragraphs>
  <Slides>25</Slides>
  <Notes>19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エレメント</vt:lpstr>
      <vt:lpstr>かながわの法人後見</vt:lpstr>
      <vt:lpstr>かながわ成年後見推進センター</vt:lpstr>
      <vt:lpstr>かながわ成年後見推進センター</vt:lpstr>
      <vt:lpstr>高齢単身世帯の増加</vt:lpstr>
      <vt:lpstr>スライド 5</vt:lpstr>
      <vt:lpstr>支援者と称して 　“誰か”がやってくる</vt:lpstr>
      <vt:lpstr>スライド 7</vt:lpstr>
      <vt:lpstr>スライド 8</vt:lpstr>
      <vt:lpstr>禁治産制度から 　　　新しい成年後見制度へ</vt:lpstr>
      <vt:lpstr>法定後見と任意後見</vt:lpstr>
      <vt:lpstr>どんなときに必要？</vt:lpstr>
      <vt:lpstr>後見人は何をするの？</vt:lpstr>
      <vt:lpstr>後見人はどんな人？</vt:lpstr>
      <vt:lpstr>スライド 14</vt:lpstr>
      <vt:lpstr>申立件数</vt:lpstr>
      <vt:lpstr>法人後見受任社協(県内)</vt:lpstr>
      <vt:lpstr>神奈川県内法人後見受任ＮＰＯ</vt:lpstr>
      <vt:lpstr>受任件数（県内社協・NPO)</vt:lpstr>
      <vt:lpstr>受任要件（県内社協）</vt:lpstr>
      <vt:lpstr>成年後見利用支援事業必須事業化</vt:lpstr>
      <vt:lpstr>地域の中の権利擁護ネットワーク形成</vt:lpstr>
      <vt:lpstr>成年後見制度は解決の“手段”にすぎない！</vt:lpstr>
      <vt:lpstr>電話相談①</vt:lpstr>
      <vt:lpstr>電話相談②</vt:lpstr>
      <vt:lpstr>電話相談③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かながわの法人後見</dc:title>
  <dc:creator>ono tomoaki</dc:creator>
  <cp:lastModifiedBy>a_tanaka</cp:lastModifiedBy>
  <cp:revision>257</cp:revision>
  <cp:lastPrinted>2012-07-27T08:31:21Z</cp:lastPrinted>
  <dcterms:created xsi:type="dcterms:W3CDTF">2012-06-08T14:49:58Z</dcterms:created>
  <dcterms:modified xsi:type="dcterms:W3CDTF">2012-09-12T01:01:54Z</dcterms:modified>
</cp:coreProperties>
</file>