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50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B8065D-BC10-4044-88CB-43C847229828}" type="datetimeFigureOut">
              <a:rPr kumimoji="1" lang="ja-JP" altLang="en-US" smtClean="0"/>
              <a:t>2015/7/16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03E169-6272-41BA-8B50-646EC7E0DC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470025"/>
          </a:xfrm>
        </p:spPr>
        <p:txBody>
          <a:bodyPr/>
          <a:lstStyle/>
          <a:p>
            <a:pPr algn="r"/>
            <a:r>
              <a:rPr kumimoji="1" lang="ja-JP" altLang="en-US" dirty="0" smtClean="0">
                <a:latin typeface="+mn-ea"/>
                <a:ea typeface="+mn-ea"/>
              </a:rPr>
              <a:t>三浦市社会福祉協議会が考える“福祉のまち”づくり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78" y="4293096"/>
            <a:ext cx="9129221" cy="175260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~</a:t>
            </a:r>
            <a:r>
              <a:rPr kumimoji="1" lang="ja-JP" altLang="en-US" dirty="0" smtClean="0"/>
              <a:t>人を育てる“まちづくり”に向けて</a:t>
            </a:r>
            <a:r>
              <a:rPr kumimoji="1" lang="en-US" altLang="ja-JP" dirty="0" smtClean="0"/>
              <a:t>~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705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/>
          <a:lstStyle/>
          <a:p>
            <a:r>
              <a:rPr kumimoji="1" lang="ja-JP" altLang="en-US" dirty="0" smtClean="0"/>
              <a:t>まちの構成要素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buNone/>
            </a:pPr>
            <a:r>
              <a:rPr lang="ja-JP" altLang="en-US" dirty="0" smtClean="0"/>
              <a:t>　</a:t>
            </a:r>
            <a:r>
              <a:rPr lang="ja-JP" altLang="en-US" sz="3400" dirty="0" smtClean="0"/>
              <a:t>「</a:t>
            </a:r>
            <a:r>
              <a:rPr lang="ja-JP" altLang="en-US" sz="3400" dirty="0"/>
              <a:t>まち」であるための前提条件が複数居住者の存在であるとするなら</a:t>
            </a:r>
            <a:r>
              <a:rPr lang="ja-JP" altLang="en-US" sz="3400" dirty="0" smtClean="0"/>
              <a:t>、構成要素も「</a:t>
            </a:r>
            <a:r>
              <a:rPr lang="ja-JP" altLang="en-US" sz="3400" dirty="0"/>
              <a:t>ひと」を中心と</a:t>
            </a:r>
            <a:r>
              <a:rPr lang="ja-JP" altLang="en-US" sz="3400" dirty="0" smtClean="0"/>
              <a:t>したものと、それ以外のものとに分類できる</a:t>
            </a:r>
            <a:r>
              <a:rPr lang="ja-JP" altLang="en-US" sz="3400" dirty="0"/>
              <a:t>のではないでしょうか。「ひと」に関しては、主に住民などの「個人」と、個人の集まりである「組織」に分けることができます。</a:t>
            </a:r>
          </a:p>
          <a:p>
            <a:pPr marL="109728" indent="0" algn="just">
              <a:buNone/>
            </a:pPr>
            <a:r>
              <a:rPr lang="ja-JP" altLang="en-US" sz="3400" dirty="0"/>
              <a:t>　また、「</a:t>
            </a:r>
            <a:r>
              <a:rPr lang="ja-JP" altLang="en-US" sz="3400" dirty="0" smtClean="0"/>
              <a:t>ひと」以外に</a:t>
            </a:r>
            <a:r>
              <a:rPr lang="ja-JP" altLang="en-US" sz="3400" dirty="0"/>
              <a:t>関しては、基本的に「まちの資産」として捉えること</a:t>
            </a:r>
            <a:r>
              <a:rPr lang="ja-JP" altLang="en-US" sz="3400" dirty="0" smtClean="0"/>
              <a:t>が</a:t>
            </a:r>
            <a:r>
              <a:rPr lang="ja-JP" altLang="en-US" sz="3400" dirty="0"/>
              <a:t>できます</a:t>
            </a:r>
            <a:r>
              <a:rPr lang="ja-JP" altLang="en-US" sz="3400" dirty="0" smtClean="0"/>
              <a:t>。それも、建物</a:t>
            </a:r>
            <a:r>
              <a:rPr lang="ja-JP" altLang="en-US" sz="3400" dirty="0"/>
              <a:t>や</a:t>
            </a:r>
            <a:r>
              <a:rPr lang="ja-JP" altLang="en-US" sz="3400" dirty="0" smtClean="0"/>
              <a:t>道路などの</a:t>
            </a:r>
            <a:r>
              <a:rPr lang="ja-JP" altLang="en-US" sz="3400" dirty="0"/>
              <a:t>「有形資産」と、知識や</a:t>
            </a:r>
            <a:r>
              <a:rPr lang="ja-JP" altLang="en-US" sz="3400" dirty="0" smtClean="0"/>
              <a:t>文化などの</a:t>
            </a:r>
            <a:r>
              <a:rPr lang="ja-JP" altLang="en-US" sz="3400" dirty="0"/>
              <a:t>「無形資産」に分けることができます。</a:t>
            </a:r>
          </a:p>
          <a:p>
            <a:pPr marL="109728" indent="0" algn="just">
              <a:buNone/>
            </a:pPr>
            <a:r>
              <a:rPr lang="ja-JP" altLang="en-US" sz="3400" dirty="0"/>
              <a:t> 　</a:t>
            </a:r>
            <a:r>
              <a:rPr lang="ja-JP" altLang="en-US" sz="3400" dirty="0" smtClean="0"/>
              <a:t>他にも、</a:t>
            </a:r>
            <a:r>
              <a:rPr lang="ja-JP" altLang="en-US" sz="3400" dirty="0"/>
              <a:t>「まち」の構成要素として、「ひと」と</a:t>
            </a:r>
            <a:r>
              <a:rPr lang="ja-JP" altLang="en-US" sz="3400" dirty="0" smtClean="0"/>
              <a:t>「資産」が有機的に結合することによって生まれる、いわゆる「</a:t>
            </a:r>
            <a:r>
              <a:rPr lang="ja-JP" altLang="en-US" sz="3400" dirty="0"/>
              <a:t>機能」</a:t>
            </a:r>
            <a:r>
              <a:rPr lang="ja-JP" altLang="en-US" sz="3400" dirty="0" smtClean="0"/>
              <a:t>があります。教師</a:t>
            </a:r>
            <a:r>
              <a:rPr lang="ja-JP" altLang="en-US" sz="3400" dirty="0"/>
              <a:t>という「</a:t>
            </a:r>
            <a:r>
              <a:rPr lang="ja-JP" altLang="en-US" sz="3400" dirty="0" smtClean="0"/>
              <a:t>個人</a:t>
            </a:r>
            <a:r>
              <a:rPr lang="ja-JP" altLang="en-US" sz="3400" dirty="0"/>
              <a:t>」と学校という「有形資産」、そして地域にある知識や</a:t>
            </a:r>
            <a:r>
              <a:rPr lang="ja-JP" altLang="en-US" sz="3400" dirty="0" smtClean="0"/>
              <a:t>文化といった「</a:t>
            </a:r>
            <a:r>
              <a:rPr lang="ja-JP" altLang="en-US" sz="3400" dirty="0"/>
              <a:t>無形資産</a:t>
            </a:r>
            <a:r>
              <a:rPr lang="ja-JP" altLang="en-US" sz="3400" dirty="0" smtClean="0"/>
              <a:t>」が結びつくことによって、教育</a:t>
            </a:r>
            <a:r>
              <a:rPr lang="ja-JP" altLang="en-US" sz="3400" dirty="0"/>
              <a:t>という「機能」が創出されるように。</a:t>
            </a:r>
          </a:p>
          <a:p>
            <a:pPr marL="109728" indent="0" algn="just">
              <a:buNone/>
            </a:pPr>
            <a:r>
              <a:rPr lang="ja-JP" altLang="en-US" sz="3400" dirty="0"/>
              <a:t> 　ゆえに、「まちづくり」とは、これらの構成要素を改善したり、新たに創出することで、「まち」を望ましい方向に発展させていく</a:t>
            </a:r>
            <a:r>
              <a:rPr lang="ja-JP" altLang="en-US" sz="3400" dirty="0" smtClean="0"/>
              <a:t>ことにあると考えられます。そして、私たちが、これから実践するのは、単なる「まちづくり」ではありません。魅力ある「まちづくり」でなかればならないと考えています。</a:t>
            </a:r>
            <a:endParaRPr lang="ja-JP" altLang="en-US" sz="3400" dirty="0"/>
          </a:p>
          <a:p>
            <a:pPr marL="109728" indent="0" algn="just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544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魅力のある「まち」とは？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32511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米国</a:t>
            </a:r>
            <a:r>
              <a:rPr lang="ja-JP" altLang="en-US" sz="2000" dirty="0"/>
              <a:t>の作家、テリー・ピンデルは、著書“</a:t>
            </a:r>
            <a:r>
              <a:rPr lang="en-US" altLang="ja-JP" sz="2000" dirty="0"/>
              <a:t>A Good Place to Live”</a:t>
            </a:r>
            <a:r>
              <a:rPr lang="ja-JP" altLang="en-US" sz="2000" dirty="0"/>
              <a:t>（住むのに素晴らしい街・</a:t>
            </a:r>
            <a:r>
              <a:rPr lang="en-US" altLang="ja-JP" sz="2000" dirty="0">
                <a:latin typeface="Century" panose="02040604050505020304" pitchFamily="18" charset="0"/>
              </a:rPr>
              <a:t>1995</a:t>
            </a:r>
            <a:r>
              <a:rPr lang="ja-JP" altLang="en-US" sz="2000" dirty="0"/>
              <a:t>）の中で、各地を旅した彼が考える素晴らしい街とはどのようなものか、経済活動が活発に行われていることを前提とした上で、街のよさ、魅力を構成する要素として、次の６つをあげて</a:t>
            </a:r>
            <a:r>
              <a:rPr lang="ja-JP" altLang="en-US" sz="2000" dirty="0" smtClean="0"/>
              <a:t>います。</a:t>
            </a:r>
            <a:endParaRPr lang="ja-JP" altLang="en-US" sz="2000" dirty="0"/>
          </a:p>
          <a:p>
            <a:pPr marL="109728" indent="0" algn="just">
              <a:buNone/>
            </a:pPr>
            <a:endParaRPr lang="en-US" altLang="ja-JP" sz="1750" dirty="0" smtClean="0"/>
          </a:p>
          <a:p>
            <a:pPr marL="109728" indent="0" algn="just">
              <a:buNone/>
            </a:pPr>
            <a:r>
              <a:rPr lang="en-US" altLang="ja-JP" sz="1750" dirty="0" smtClean="0"/>
              <a:t>(</a:t>
            </a:r>
            <a:r>
              <a:rPr lang="en-US" altLang="ja-JP" sz="1750" dirty="0"/>
              <a:t>1) The Cheers </a:t>
            </a:r>
            <a:r>
              <a:rPr lang="en-US" altLang="ja-JP" sz="1750" dirty="0" smtClean="0"/>
              <a:t>Factor</a:t>
            </a:r>
            <a:r>
              <a:rPr lang="ja-JP" altLang="en-US" sz="1750" dirty="0" smtClean="0"/>
              <a:t>・・・人々</a:t>
            </a:r>
            <a:r>
              <a:rPr lang="ja-JP" altLang="en-US" sz="1750" dirty="0"/>
              <a:t>が歓声をあげたり、楽しく打ち解け合える場がある</a:t>
            </a:r>
            <a:r>
              <a:rPr lang="ja-JP" altLang="en-US" sz="1750" dirty="0" smtClean="0"/>
              <a:t>こと</a:t>
            </a:r>
            <a:endParaRPr lang="ja-JP" altLang="en-US" sz="1750" dirty="0"/>
          </a:p>
          <a:p>
            <a:pPr marL="109728" indent="0" algn="just">
              <a:buNone/>
            </a:pPr>
            <a:r>
              <a:rPr lang="en-US" altLang="ja-JP" sz="1750" dirty="0"/>
              <a:t>(2) The Foot </a:t>
            </a:r>
            <a:r>
              <a:rPr lang="en-US" altLang="ja-JP" sz="1750" dirty="0" smtClean="0"/>
              <a:t>Factor</a:t>
            </a:r>
            <a:r>
              <a:rPr lang="ja-JP" altLang="en-US" sz="1750" dirty="0" smtClean="0"/>
              <a:t>・・・自動車</a:t>
            </a:r>
            <a:r>
              <a:rPr lang="ja-JP" altLang="en-US" sz="1750" dirty="0"/>
              <a:t>などに頼らず、徒歩で買物や用事などが</a:t>
            </a:r>
            <a:r>
              <a:rPr lang="ja-JP" altLang="en-US" sz="1750" dirty="0" smtClean="0"/>
              <a:t>できる</a:t>
            </a:r>
            <a:endParaRPr lang="ja-JP" altLang="en-US" sz="1750" dirty="0"/>
          </a:p>
          <a:p>
            <a:pPr marL="109728" indent="0" algn="just">
              <a:buNone/>
            </a:pPr>
            <a:r>
              <a:rPr lang="en-US" altLang="ja-JP" sz="1750" dirty="0"/>
              <a:t>(3) The Cake </a:t>
            </a:r>
            <a:r>
              <a:rPr lang="en-US" altLang="ja-JP" sz="1750" dirty="0" smtClean="0"/>
              <a:t>Factor</a:t>
            </a:r>
            <a:r>
              <a:rPr lang="ja-JP" altLang="en-US" sz="1750" dirty="0" smtClean="0"/>
              <a:t>・・・文化的</a:t>
            </a:r>
            <a:r>
              <a:rPr lang="ja-JP" altLang="en-US" sz="1750" dirty="0"/>
              <a:t>・自然的な快適さ、</a:t>
            </a:r>
            <a:r>
              <a:rPr lang="ja-JP" altLang="en-US" sz="1750" dirty="0" smtClean="0"/>
              <a:t>アメニティ</a:t>
            </a:r>
            <a:endParaRPr lang="ja-JP" altLang="en-US" sz="1750" dirty="0"/>
          </a:p>
          <a:p>
            <a:pPr marL="109728" indent="0" algn="just">
              <a:buNone/>
            </a:pPr>
            <a:r>
              <a:rPr lang="en-US" altLang="ja-JP" sz="1750" dirty="0"/>
              <a:t>(4) The Someplace </a:t>
            </a:r>
            <a:r>
              <a:rPr lang="en-US" altLang="ja-JP" sz="1750" dirty="0" smtClean="0"/>
              <a:t>Factor</a:t>
            </a:r>
            <a:r>
              <a:rPr lang="ja-JP" altLang="en-US" sz="1750" dirty="0" smtClean="0"/>
              <a:t>・・・ユニーク</a:t>
            </a:r>
            <a:r>
              <a:rPr lang="ja-JP" altLang="en-US" sz="1750" dirty="0"/>
              <a:t>なもの・どこにもない固有の何かをもつ</a:t>
            </a:r>
            <a:r>
              <a:rPr lang="ja-JP" altLang="en-US" sz="1750" dirty="0" smtClean="0"/>
              <a:t>こと</a:t>
            </a:r>
            <a:endParaRPr lang="ja-JP" altLang="en-US" sz="1750" dirty="0"/>
          </a:p>
          <a:p>
            <a:pPr marL="109728" indent="0" algn="just">
              <a:buNone/>
            </a:pPr>
            <a:r>
              <a:rPr lang="en-US" altLang="ja-JP" sz="1750" dirty="0"/>
              <a:t>(5) The Comfort </a:t>
            </a:r>
            <a:r>
              <a:rPr lang="en-US" altLang="ja-JP" sz="1750" dirty="0" smtClean="0"/>
              <a:t>Factor</a:t>
            </a:r>
            <a:r>
              <a:rPr lang="ja-JP" altLang="en-US" sz="1750" dirty="0" smtClean="0"/>
              <a:t>・・・快適</a:t>
            </a:r>
            <a:r>
              <a:rPr lang="ja-JP" altLang="en-US" sz="1750" dirty="0"/>
              <a:t>さ・居心地のよさ・気候の</a:t>
            </a:r>
            <a:r>
              <a:rPr lang="ja-JP" altLang="en-US" sz="1750" dirty="0" smtClean="0"/>
              <a:t>よさ</a:t>
            </a:r>
            <a:endParaRPr lang="ja-JP" altLang="en-US" sz="1750" dirty="0"/>
          </a:p>
          <a:p>
            <a:pPr marL="109728" indent="0" algn="just">
              <a:buNone/>
            </a:pPr>
            <a:r>
              <a:rPr lang="en-US" altLang="ja-JP" sz="1750" dirty="0"/>
              <a:t>(6) The Fudge </a:t>
            </a:r>
            <a:r>
              <a:rPr lang="en-US" altLang="ja-JP" sz="1750" dirty="0" smtClean="0"/>
              <a:t>Factor</a:t>
            </a:r>
            <a:r>
              <a:rPr lang="ja-JP" altLang="en-US" sz="1750" dirty="0" smtClean="0"/>
              <a:t>・・・意外性</a:t>
            </a:r>
            <a:r>
              <a:rPr lang="ja-JP" altLang="en-US" sz="1750" dirty="0"/>
              <a:t>のあること　</a:t>
            </a:r>
            <a:r>
              <a:rPr lang="en-US" altLang="ja-JP" sz="1750" dirty="0"/>
              <a:t>※Fudge</a:t>
            </a:r>
            <a:r>
              <a:rPr lang="ja-JP" altLang="en-US" sz="1750" dirty="0"/>
              <a:t>とは、柔らかい</a:t>
            </a:r>
            <a:r>
              <a:rPr lang="ja-JP" altLang="en-US" sz="1750" dirty="0" smtClean="0"/>
              <a:t>キャンディ</a:t>
            </a:r>
            <a:endParaRPr lang="ja-JP" altLang="en-US" sz="1750" dirty="0"/>
          </a:p>
          <a:p>
            <a:pPr marL="109728" indent="0" algn="just">
              <a:buNone/>
            </a:pP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881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lang="ja-JP" altLang="en-US" dirty="0" smtClean="0"/>
              <a:t>の場所の重要性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249424"/>
            <a:ext cx="9036496" cy="4608576"/>
          </a:xfrm>
        </p:spPr>
        <p:txBody>
          <a:bodyPr>
            <a:normAutofit fontScale="40000" lnSpcReduction="20000"/>
          </a:bodyPr>
          <a:lstStyle/>
          <a:p>
            <a:pPr marL="109728" indent="0" algn="just">
              <a:buNone/>
            </a:pPr>
            <a:r>
              <a:rPr lang="ja-JP" altLang="en-US" dirty="0" smtClean="0"/>
              <a:t>　</a:t>
            </a:r>
            <a:r>
              <a:rPr lang="ja-JP" altLang="en-US" sz="4300" dirty="0" smtClean="0"/>
              <a:t>“</a:t>
            </a:r>
            <a:r>
              <a:rPr lang="en-US" altLang="ja-JP" sz="4300" dirty="0"/>
              <a:t>Third Place”</a:t>
            </a:r>
            <a:r>
              <a:rPr lang="ja-JP" altLang="en-US" sz="4300" dirty="0"/>
              <a:t>とは、西フロリダ大学の社会学者、オルデンバーグが提唱した概念で</a:t>
            </a:r>
            <a:r>
              <a:rPr lang="ja-JP" altLang="en-US" sz="4300" dirty="0" smtClean="0"/>
              <a:t>、前のスライドでご紹介した“</a:t>
            </a:r>
            <a:r>
              <a:rPr lang="en-US" altLang="ja-JP" sz="4300" dirty="0"/>
              <a:t>The Cheers Factor”</a:t>
            </a:r>
            <a:r>
              <a:rPr lang="ja-JP" altLang="en-US" sz="4300" dirty="0"/>
              <a:t>の場ともなるもの</a:t>
            </a:r>
            <a:r>
              <a:rPr lang="ja-JP" altLang="en-US" sz="4300" dirty="0" smtClean="0"/>
              <a:t>です。</a:t>
            </a:r>
            <a:endParaRPr lang="ja-JP" altLang="en-US" sz="4300" dirty="0"/>
          </a:p>
          <a:p>
            <a:pPr marL="109728" indent="0" algn="just">
              <a:buNone/>
            </a:pPr>
            <a:endParaRPr lang="ja-JP" altLang="en-US" sz="4300" dirty="0"/>
          </a:p>
          <a:p>
            <a:pPr marL="109728" indent="0" algn="just">
              <a:buNone/>
            </a:pPr>
            <a:r>
              <a:rPr lang="ja-JP" altLang="en-US" sz="4300" dirty="0" smtClean="0"/>
              <a:t>　 “</a:t>
            </a:r>
            <a:r>
              <a:rPr lang="en-US" altLang="ja-JP" sz="4300" dirty="0"/>
              <a:t>First Place</a:t>
            </a:r>
            <a:r>
              <a:rPr lang="en-US" altLang="ja-JP" sz="4300" dirty="0" smtClean="0"/>
              <a:t>”</a:t>
            </a:r>
            <a:r>
              <a:rPr lang="ja-JP" altLang="en-US" sz="4300" dirty="0" smtClean="0"/>
              <a:t>は、</a:t>
            </a:r>
            <a:r>
              <a:rPr lang="ja-JP" altLang="en-US" sz="4300" dirty="0"/>
              <a:t>家族がコミュニケートする場所、“</a:t>
            </a:r>
            <a:r>
              <a:rPr lang="en-US" altLang="ja-JP" sz="4300" dirty="0"/>
              <a:t>Second Place</a:t>
            </a:r>
            <a:r>
              <a:rPr lang="en-US" altLang="ja-JP" sz="4300" dirty="0" smtClean="0"/>
              <a:t>”</a:t>
            </a:r>
            <a:r>
              <a:rPr lang="ja-JP" altLang="en-US" sz="4300" dirty="0" smtClean="0"/>
              <a:t>は、</a:t>
            </a:r>
            <a:r>
              <a:rPr lang="ja-JP" altLang="en-US" sz="4300" dirty="0"/>
              <a:t>仕事仲間や勉強仲間がコミュニケートする職場・</a:t>
            </a:r>
            <a:r>
              <a:rPr lang="ja-JP" altLang="en-US" sz="4300" dirty="0" smtClean="0"/>
              <a:t>学校ということになります。そして、これらが家族</a:t>
            </a:r>
            <a:r>
              <a:rPr lang="ja-JP" altLang="en-US" sz="4300" dirty="0"/>
              <a:t>や仲間内という閉じられた場であるのに対し、“</a:t>
            </a:r>
            <a:r>
              <a:rPr lang="en-US" altLang="ja-JP" sz="4300" dirty="0"/>
              <a:t>Third Place”</a:t>
            </a:r>
            <a:r>
              <a:rPr lang="ja-JP" altLang="en-US" sz="4300" dirty="0"/>
              <a:t>は、不特定多数の人同士が出会い、集う、誰</a:t>
            </a:r>
            <a:r>
              <a:rPr lang="ja-JP" altLang="en-US" sz="4300" dirty="0" smtClean="0"/>
              <a:t>にも</a:t>
            </a:r>
            <a:r>
              <a:rPr lang="ja-JP" altLang="en-US" sz="4300" dirty="0"/>
              <a:t>開かれた</a:t>
            </a:r>
            <a:r>
              <a:rPr lang="ja-JP" altLang="en-US" sz="4300" dirty="0" smtClean="0"/>
              <a:t>場となります。</a:t>
            </a:r>
            <a:endParaRPr lang="ja-JP" altLang="en-US" sz="4300" dirty="0"/>
          </a:p>
          <a:p>
            <a:pPr marL="109728" indent="0" algn="just">
              <a:buNone/>
            </a:pPr>
            <a:r>
              <a:rPr lang="ja-JP" altLang="en-US" sz="4300" dirty="0" smtClean="0"/>
              <a:t>　かつて</a:t>
            </a:r>
            <a:r>
              <a:rPr lang="ja-JP" altLang="en-US" sz="4300" dirty="0"/>
              <a:t>江戸時代の</a:t>
            </a:r>
            <a:r>
              <a:rPr lang="ja-JP" altLang="en-US" sz="4300" dirty="0" smtClean="0"/>
              <a:t>日本では</a:t>
            </a:r>
            <a:r>
              <a:rPr lang="ja-JP" altLang="en-US" sz="4300" dirty="0"/>
              <a:t>、浮世風呂や浮世床のような町民が自由</a:t>
            </a:r>
            <a:r>
              <a:rPr lang="ja-JP" altLang="en-US" sz="4300" dirty="0" smtClean="0"/>
              <a:t>に集い、</a:t>
            </a:r>
            <a:r>
              <a:rPr lang="ja-JP" altLang="en-US" sz="4300" dirty="0"/>
              <a:t>くつろげる社交場が</a:t>
            </a:r>
            <a:r>
              <a:rPr lang="ja-JP" altLang="en-US" sz="4300" dirty="0" smtClean="0"/>
              <a:t>賑わっていたといいます。</a:t>
            </a:r>
            <a:r>
              <a:rPr lang="en-US" altLang="ja-JP" sz="4300" dirty="0">
                <a:latin typeface="Century" panose="02040604050505020304" pitchFamily="18" charset="0"/>
              </a:rPr>
              <a:t>17</a:t>
            </a:r>
            <a:r>
              <a:rPr lang="ja-JP" altLang="en-US" sz="4300" dirty="0"/>
              <a:t>世紀の</a:t>
            </a:r>
            <a:r>
              <a:rPr lang="ja-JP" altLang="en-US" sz="4300" dirty="0" smtClean="0"/>
              <a:t>フランスにはサロンがありました。それは、ジャンル</a:t>
            </a:r>
            <a:r>
              <a:rPr lang="ja-JP" altLang="en-US" sz="4300" dirty="0"/>
              <a:t>を超えた自由な思考や出会いの場であり、楽しみを共有しながら、相互に交流</a:t>
            </a:r>
            <a:r>
              <a:rPr lang="ja-JP" altLang="en-US" sz="4300" dirty="0" smtClean="0"/>
              <a:t>できる場で、そこ</a:t>
            </a:r>
            <a:r>
              <a:rPr lang="ja-JP" altLang="en-US" sz="4300" dirty="0"/>
              <a:t>から新しい価値が生まれ、さらに、ある種のマーケットが</a:t>
            </a:r>
            <a:r>
              <a:rPr lang="ja-JP" altLang="en-US" sz="4300" dirty="0" smtClean="0"/>
              <a:t>生まれてきたのです。</a:t>
            </a:r>
            <a:endParaRPr lang="en-US" altLang="ja-JP" sz="4300" dirty="0" smtClean="0"/>
          </a:p>
          <a:p>
            <a:pPr marL="109728" indent="0" algn="just">
              <a:buNone/>
            </a:pPr>
            <a:r>
              <a:rPr lang="ja-JP" altLang="en-US" sz="4300" dirty="0"/>
              <a:t>　</a:t>
            </a:r>
            <a:r>
              <a:rPr lang="ja-JP" altLang="en-US" sz="4300" dirty="0" smtClean="0"/>
              <a:t>三浦市社会福祉協議会が地域福祉センターの</a:t>
            </a:r>
            <a:r>
              <a:rPr lang="en-US" altLang="ja-JP" sz="4300" dirty="0" smtClean="0">
                <a:latin typeface="Century" panose="02040604050505020304" pitchFamily="18" charset="0"/>
              </a:rPr>
              <a:t>1</a:t>
            </a:r>
            <a:r>
              <a:rPr lang="ja-JP" altLang="en-US" sz="4300" dirty="0" smtClean="0"/>
              <a:t>階部分を改修し、市民交流ルームを設けた意図はそこにあります。そして、こうしたスペースを市内各所に設けていきたいと考えています。</a:t>
            </a:r>
            <a:endParaRPr lang="en-US" altLang="ja-JP" sz="4300" dirty="0" smtClean="0"/>
          </a:p>
          <a:p>
            <a:pPr marL="109728" indent="0" algn="just">
              <a:buNone/>
            </a:pPr>
            <a:r>
              <a:rPr lang="ja-JP" altLang="en-US" sz="4300" dirty="0" smtClean="0"/>
              <a:t>　つまり、福祉的側面から“まちづくり”に貢献（寄与）しようというわけです。</a:t>
            </a:r>
            <a:endParaRPr lang="en-US" altLang="ja-JP" sz="4300" dirty="0" smtClean="0"/>
          </a:p>
          <a:p>
            <a:pPr marL="109728" indent="0" algn="just">
              <a:buNone/>
            </a:pPr>
            <a:r>
              <a:rPr lang="ja-JP" altLang="en-US" sz="4300" dirty="0"/>
              <a:t>　</a:t>
            </a:r>
            <a:r>
              <a:rPr lang="ja-JP" altLang="en-US" sz="4300" dirty="0" smtClean="0"/>
              <a:t>私たちがめざすべきは、魅力ある“まち”</a:t>
            </a:r>
            <a:r>
              <a:rPr lang="ja-JP" altLang="en-US" sz="4300" dirty="0" err="1" smtClean="0"/>
              <a:t>づ</a:t>
            </a:r>
            <a:r>
              <a:rPr lang="ja-JP" altLang="en-US" sz="4300" dirty="0" smtClean="0"/>
              <a:t>くりです。福祉を前面に押し出さずとも、自然にそれが内包されているまちづくりです。障害のあるなしに関係なく、誰もがその魅力を享受できる“まち”づくりということになるでしょう。　</a:t>
            </a:r>
            <a:endParaRPr kumimoji="1" lang="ja-JP" altLang="en-US" sz="4300" dirty="0"/>
          </a:p>
        </p:txBody>
      </p:sp>
    </p:spTree>
    <p:extLst>
      <p:ext uri="{BB962C8B-B14F-4D97-AF65-F5344CB8AC3E}">
        <p14:creationId xmlns:p14="http://schemas.microsoft.com/office/powerpoint/2010/main" val="321421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三浦市社会福祉協議会が考える「まちづくり」の方向性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1:$F$14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1556792"/>
            <a:ext cx="5544616" cy="511322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3059832" y="4904729"/>
            <a:ext cx="1359410" cy="130277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45471" y="5218760"/>
            <a:ext cx="11881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dirty="0" smtClean="0">
                <a:solidFill>
                  <a:schemeClr val="bg1"/>
                </a:solidFill>
              </a:rPr>
              <a:t>高齢者サロンなど第</a:t>
            </a:r>
            <a:r>
              <a:rPr lang="en-US" altLang="ja-JP" sz="1400" dirty="0" smtClean="0">
                <a:solidFill>
                  <a:schemeClr val="bg1"/>
                </a:solidFill>
                <a:latin typeface="Century" panose="02040604050505020304" pitchFamily="18" charset="0"/>
              </a:rPr>
              <a:t>3</a:t>
            </a:r>
            <a:r>
              <a:rPr lang="ja-JP" altLang="en-US" sz="1400" dirty="0" smtClean="0">
                <a:solidFill>
                  <a:schemeClr val="bg1"/>
                </a:solidFill>
              </a:rPr>
              <a:t>の場所の創造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5596714" y="2564904"/>
            <a:ext cx="1440160" cy="144016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04726" y="2869483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</a:rPr>
              <a:t>・市民活動</a:t>
            </a:r>
            <a:endParaRPr lang="en-US" altLang="ja-JP" sz="1600" dirty="0" smtClean="0">
              <a:solidFill>
                <a:schemeClr val="bg1"/>
              </a:solidFill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</a:rPr>
              <a:t>　の促進</a:t>
            </a:r>
            <a:endParaRPr lang="en-US" altLang="ja-JP" sz="1600" dirty="0" smtClean="0">
              <a:solidFill>
                <a:schemeClr val="bg1"/>
              </a:solidFill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</a:rPr>
              <a:t>・人材育成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10" name="二方向矢印 9"/>
          <p:cNvSpPr/>
          <p:nvPr/>
        </p:nvSpPr>
        <p:spPr>
          <a:xfrm>
            <a:off x="4429353" y="4022571"/>
            <a:ext cx="2016224" cy="1944216"/>
          </a:xfrm>
          <a:prstGeom prst="leftUpArrow">
            <a:avLst>
              <a:gd name="adj1" fmla="val 8461"/>
              <a:gd name="adj2" fmla="val 10529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5704726" y="4797152"/>
            <a:ext cx="1027514" cy="576064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04437" y="4904729"/>
            <a:ext cx="828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</a:rPr>
              <a:t>結ぶ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4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“あいさつ圏”の再構築</a:t>
            </a:r>
            <a:r>
              <a:rPr kumimoji="1" lang="en-US" altLang="ja-JP" sz="2800" dirty="0" smtClean="0"/>
              <a:t>~</a:t>
            </a:r>
            <a:r>
              <a:rPr kumimoji="1" lang="ja-JP" altLang="en-US" sz="2800" dirty="0" smtClean="0"/>
              <a:t>互助としての隣保制度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52120" y="1700808"/>
            <a:ext cx="3312368" cy="4873728"/>
          </a:xfrm>
        </p:spPr>
        <p:txBody>
          <a:bodyPr/>
          <a:lstStyle/>
          <a:p>
            <a:pPr marL="109728" indent="0" algn="just">
              <a:buNone/>
            </a:pPr>
            <a:r>
              <a:rPr lang="ja-JP" altLang="en-US" dirty="0"/>
              <a:t>　</a:t>
            </a:r>
            <a:r>
              <a:rPr kumimoji="1" lang="ja-JP" altLang="en-US" sz="1600" dirty="0" smtClean="0"/>
              <a:t>“あいさつ圏”とは、三浦市社会福祉協議会が考える最小単位</a:t>
            </a:r>
            <a:r>
              <a:rPr lang="ja-JP" altLang="en-US" sz="1600" dirty="0" smtClean="0"/>
              <a:t>の互助関係にある小地域です。「向こう三軒両隣＋</a:t>
            </a:r>
            <a:r>
              <a:rPr lang="en-US" altLang="ja-JP" sz="1600" dirty="0" smtClean="0">
                <a:latin typeface="Century" panose="02040604050505020304" pitchFamily="18" charset="0"/>
              </a:rPr>
              <a:t>3</a:t>
            </a:r>
            <a:r>
              <a:rPr lang="ja-JP" altLang="en-US" sz="1600" dirty="0" smtClean="0"/>
              <a:t>軒」程度</a:t>
            </a:r>
            <a:r>
              <a:rPr lang="en-US" altLang="ja-JP" sz="1600" dirty="0" smtClean="0"/>
              <a:t>~</a:t>
            </a:r>
            <a:r>
              <a:rPr lang="ja-JP" altLang="en-US" sz="1600" dirty="0" smtClean="0"/>
              <a:t>ゴミの集積場単位のいわゆるスープの冷めない距離をエリアとして想定して</a:t>
            </a:r>
            <a:r>
              <a:rPr lang="ja-JP" altLang="en-US" sz="1600" dirty="0"/>
              <a:t>います。かつての隣保制度には</a:t>
            </a:r>
            <a:r>
              <a:rPr lang="ja-JP" altLang="en-US" sz="1600" dirty="0" smtClean="0"/>
              <a:t>、単</a:t>
            </a:r>
            <a:r>
              <a:rPr lang="ja-JP" altLang="en-US" sz="1600" dirty="0"/>
              <a:t>に助け合うだけのものでは</a:t>
            </a:r>
            <a:r>
              <a:rPr lang="ja-JP" altLang="en-US" sz="1600" dirty="0" smtClean="0"/>
              <a:t>なく、互いに</a:t>
            </a:r>
            <a:r>
              <a:rPr lang="ja-JP" altLang="en-US" sz="1600" dirty="0"/>
              <a:t>監視するような</a:t>
            </a:r>
            <a:r>
              <a:rPr lang="ja-JP" altLang="en-US" sz="1600" dirty="0" smtClean="0"/>
              <a:t>意味合いがあったり、戦争</a:t>
            </a:r>
            <a:r>
              <a:rPr lang="ja-JP" altLang="en-US" sz="1600" dirty="0"/>
              <a:t>協力のための</a:t>
            </a:r>
            <a:r>
              <a:rPr lang="ja-JP" altLang="en-US" sz="1600" dirty="0" smtClean="0"/>
              <a:t>組織としての側面があったことは否めませんが、ここでは、いわゆるお互いに「見守りあう」ことを主たる目的に圏域を設定し、小地域をきめ細かく組織化することを旨としています。</a:t>
            </a:r>
            <a:endParaRPr kumimoji="1" lang="ja-JP" altLang="en-US" sz="1600" dirty="0"/>
          </a:p>
        </p:txBody>
      </p:sp>
      <p:pic>
        <p:nvPicPr>
          <p:cNvPr id="10" name="図 9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C$11:$L$32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5" y="2924944"/>
            <a:ext cx="5690548" cy="313335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  <p:sp>
        <p:nvSpPr>
          <p:cNvPr id="11" name="正方形/長方形 10"/>
          <p:cNvSpPr/>
          <p:nvPr/>
        </p:nvSpPr>
        <p:spPr>
          <a:xfrm>
            <a:off x="3275856" y="2996952"/>
            <a:ext cx="2448272" cy="1440160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C:\Users\jyoumu\AppData\Local\Microsoft\Windows\Temporary Internet Files\Content.IE5\S6YNB0KZ\lgi01a2013102513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999" y="4382604"/>
            <a:ext cx="753409" cy="77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841571" y="3717032"/>
            <a:ext cx="2376264" cy="2160240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二等辺三角形 14"/>
          <p:cNvSpPr/>
          <p:nvPr/>
        </p:nvSpPr>
        <p:spPr>
          <a:xfrm rot="10800000">
            <a:off x="3707904" y="1772816"/>
            <a:ext cx="1512168" cy="1152128"/>
          </a:xfrm>
          <a:prstGeom prst="triangle">
            <a:avLst>
              <a:gd name="adj" fmla="val 49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15916" y="177281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向こう三軒両隣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7" name="二等辺三角形 16"/>
          <p:cNvSpPr/>
          <p:nvPr/>
        </p:nvSpPr>
        <p:spPr>
          <a:xfrm>
            <a:off x="841571" y="5877271"/>
            <a:ext cx="2376264" cy="8367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1571" y="635184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あいさつ圏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下矢印 17"/>
          <p:cNvSpPr/>
          <p:nvPr/>
        </p:nvSpPr>
        <p:spPr>
          <a:xfrm rot="3135072">
            <a:off x="2312806" y="4401919"/>
            <a:ext cx="171096" cy="24923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19078848">
            <a:off x="1564698" y="4403004"/>
            <a:ext cx="176600" cy="23909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 rot="7909459">
            <a:off x="2320860" y="5179426"/>
            <a:ext cx="171096" cy="24923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矢印 22"/>
          <p:cNvSpPr/>
          <p:nvPr/>
        </p:nvSpPr>
        <p:spPr>
          <a:xfrm rot="13976510">
            <a:off x="1558549" y="5179425"/>
            <a:ext cx="171096" cy="24923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1234939" y="4149080"/>
            <a:ext cx="1589528" cy="1493664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81631" y="3995191"/>
            <a:ext cx="1296144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</a:rPr>
              <a:t>見守り・支援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07505" y="1556792"/>
            <a:ext cx="5690548" cy="5256584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418512" y="1772816"/>
            <a:ext cx="25342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8512" y="1876182"/>
            <a:ext cx="253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サロンなど第</a:t>
            </a:r>
            <a:r>
              <a:rPr lang="en-US" altLang="ja-JP" dirty="0" smtClean="0">
                <a:solidFill>
                  <a:schemeClr val="bg1"/>
                </a:solidFill>
                <a:latin typeface="Century" panose="02040604050505020304" pitchFamily="18" charset="0"/>
              </a:rPr>
              <a:t>3</a:t>
            </a:r>
            <a:r>
              <a:rPr lang="ja-JP" altLang="en-US" dirty="0" smtClean="0">
                <a:solidFill>
                  <a:schemeClr val="bg1"/>
                </a:solidFill>
              </a:rPr>
              <a:t>の場所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0" name="二等辺三角形 29"/>
          <p:cNvSpPr/>
          <p:nvPr/>
        </p:nvSpPr>
        <p:spPr>
          <a:xfrm>
            <a:off x="841571" y="5877270"/>
            <a:ext cx="2376264" cy="8367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57595" y="621334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</a:rPr>
              <a:t>小地域生活支援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チーム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2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/>
      <p:bldP spid="17" grpId="0" animBg="1"/>
      <p:bldP spid="19" grpId="0"/>
      <p:bldP spid="18" grpId="0" animBg="1"/>
      <p:bldP spid="21" grpId="0" animBg="1"/>
      <p:bldP spid="22" grpId="0" animBg="1"/>
      <p:bldP spid="23" grpId="0" animBg="1"/>
      <p:bldP spid="20" grpId="0" animBg="1"/>
      <p:bldP spid="25" grpId="0" animBg="1"/>
      <p:bldP spid="26" grpId="0" animBg="1"/>
      <p:bldP spid="27" grpId="0" animBg="1"/>
      <p:bldP spid="28" grpId="0"/>
      <p:bldP spid="30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介護予防運動インストラクターの養成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60032" y="2249424"/>
            <a:ext cx="4104456" cy="4445598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ja-JP" altLang="en-US" sz="1600" dirty="0" smtClean="0"/>
              <a:t>　三浦市</a:t>
            </a:r>
            <a:r>
              <a:rPr lang="ja-JP" altLang="en-US" sz="1600" dirty="0"/>
              <a:t>社会福祉協</a:t>
            </a:r>
            <a:r>
              <a:rPr lang="ja-JP" altLang="en-US" sz="1600" dirty="0" smtClean="0"/>
              <a:t>議会では、理学療法士が中心となって、</a:t>
            </a:r>
            <a:r>
              <a:rPr lang="en-US" altLang="ja-JP" sz="1600" dirty="0" smtClean="0">
                <a:latin typeface="Century" panose="02040604050505020304" pitchFamily="18" charset="0"/>
              </a:rPr>
              <a:t>2014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6</a:t>
            </a:r>
            <a:r>
              <a:rPr lang="ja-JP" altLang="en-US" sz="1600" dirty="0" smtClean="0"/>
              <a:t>月から「リハビリ体操」の普及に努めています。</a:t>
            </a:r>
            <a:endParaRPr lang="en-US" altLang="ja-JP" sz="1600" dirty="0" smtClean="0"/>
          </a:p>
          <a:p>
            <a:pPr marL="109728" indent="0" algn="just">
              <a:buNone/>
            </a:pPr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今後、このリハビリ体操の</a:t>
            </a:r>
            <a:r>
              <a:rPr lang="ja-JP" altLang="en-US" sz="1600" dirty="0"/>
              <a:t>受講者から「介護予防運動</a:t>
            </a:r>
            <a:r>
              <a:rPr lang="ja-JP" altLang="en-US" sz="1600" dirty="0" smtClean="0"/>
              <a:t>インストラクター」を養成していく考えです。</a:t>
            </a:r>
            <a:endParaRPr lang="en-US" altLang="ja-JP" sz="1600" dirty="0" smtClean="0"/>
          </a:p>
          <a:p>
            <a:pPr marL="109728" indent="0" algn="just">
              <a:buNone/>
            </a:pPr>
            <a:r>
              <a:rPr kumimoji="1" lang="ja-JP" altLang="en-US" sz="1600" dirty="0"/>
              <a:t>　</a:t>
            </a:r>
            <a:r>
              <a:rPr lang="ja-JP" altLang="en-US" sz="1600" dirty="0"/>
              <a:t>健康で、</a:t>
            </a:r>
            <a:r>
              <a:rPr lang="ja-JP" altLang="en-US" sz="1600" dirty="0" smtClean="0"/>
              <a:t>貧困に喘ぐことなく、</a:t>
            </a:r>
            <a:r>
              <a:rPr lang="ja-JP" altLang="en-US" sz="1600" dirty="0"/>
              <a:t>長い、自立した高齢期を手にして、そこにどのような内実を与えていくかは、人類がいまだ経験したことのないまったく新しい課題</a:t>
            </a:r>
            <a:r>
              <a:rPr lang="ja-JP" altLang="en-US" sz="1600" dirty="0" smtClean="0"/>
              <a:t>、それも、私たち</a:t>
            </a:r>
            <a:r>
              <a:rPr lang="ja-JP" altLang="en-US" sz="1600" dirty="0"/>
              <a:t>自身で取り組まなければならない課題です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marL="109728" indent="0" algn="just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この取り組みが、それにどれだけ寄与するかは、わかりません（後の効果測定によって明らかになるのでしょう）。それでも指を咥えて見ているわけにはいかないのです。課題克服のためにアクションを起こさねばならないのです</a:t>
            </a:r>
            <a:r>
              <a:rPr lang="ja-JP" altLang="en-US" sz="1600" dirty="0" smtClean="0"/>
              <a:t>。</a:t>
            </a:r>
            <a:endParaRPr kumimoji="1" lang="ja-JP" altLang="en-US" sz="1600" dirty="0"/>
          </a:p>
        </p:txBody>
      </p:sp>
      <p:pic>
        <p:nvPicPr>
          <p:cNvPr id="1026" name="Picture 2" descr="ファイル 171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5"/>
            <a:ext cx="4608512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43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まちづくり部会の方向性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603512"/>
          </a:xfrm>
        </p:spPr>
        <p:txBody>
          <a:bodyPr/>
          <a:lstStyle/>
          <a:p>
            <a:pPr marL="109728" indent="0">
              <a:buNone/>
            </a:pPr>
            <a:r>
              <a:rPr kumimoji="1" lang="ja-JP" altLang="en-US" dirty="0" smtClean="0"/>
              <a:t>●小地域の組織化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67544" y="3282238"/>
            <a:ext cx="8229600" cy="60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1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1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1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1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1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1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1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1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ja-JP" altLang="en-US" dirty="0" smtClean="0"/>
              <a:t>●第３の居場所づくり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67544" y="4149080"/>
            <a:ext cx="8229600" cy="60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1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1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1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1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1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1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1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1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ja-JP" altLang="en-US" dirty="0" smtClean="0"/>
              <a:t>●人材養成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765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523</TotalTime>
  <Words>115</Words>
  <Application>Microsoft Office PowerPoint</Application>
  <PresentationFormat>画面に合わせる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アーバン</vt:lpstr>
      <vt:lpstr>三浦市社会福祉協議会が考える“福祉のまち”づくり</vt:lpstr>
      <vt:lpstr>まちの構成要素</vt:lpstr>
      <vt:lpstr>魅力のある「まち」とは？</vt:lpstr>
      <vt:lpstr>第3の場所の重要性</vt:lpstr>
      <vt:lpstr>三浦市社会福祉協議会が考える「まちづくり」の方向性</vt:lpstr>
      <vt:lpstr>“あいさつ圏”の再構築~互助としての隣保制度</vt:lpstr>
      <vt:lpstr>介護予防運動インストラクターの養成</vt:lpstr>
      <vt:lpstr>まちづくり部会の方向性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三浦市社会福祉協議会が考える“福祉のまち”づくり</dc:title>
  <dc:creator>jyoumu</dc:creator>
  <cp:lastModifiedBy>FJ-USER</cp:lastModifiedBy>
  <cp:revision>37</cp:revision>
  <dcterms:created xsi:type="dcterms:W3CDTF">2015-07-08T23:23:14Z</dcterms:created>
  <dcterms:modified xsi:type="dcterms:W3CDTF">2015-07-15T23:56:18Z</dcterms:modified>
</cp:coreProperties>
</file>