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handoutMasterIdLst>
    <p:handoutMasterId r:id="rId11"/>
  </p:handoutMasterIdLst>
  <p:sldIdLst>
    <p:sldId id="256" r:id="rId2"/>
    <p:sldId id="257" r:id="rId3"/>
    <p:sldId id="260" r:id="rId4"/>
    <p:sldId id="259" r:id="rId5"/>
    <p:sldId id="261" r:id="rId6"/>
    <p:sldId id="262" r:id="rId7"/>
    <p:sldId id="263" r:id="rId8"/>
    <p:sldId id="258" r:id="rId9"/>
    <p:sldId id="264"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863" autoAdjust="0"/>
  </p:normalViewPr>
  <p:slideViewPr>
    <p:cSldViewPr>
      <p:cViewPr>
        <p:scale>
          <a:sx n="98" d="100"/>
          <a:sy n="98" d="100"/>
        </p:scale>
        <p:origin x="-576"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B8B617F3-B345-42EC-9B2B-B93491543EA6}" type="datetimeFigureOut">
              <a:rPr kumimoji="1" lang="ja-JP" altLang="en-US" smtClean="0"/>
              <a:t>2015/7/16</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311E426B-E955-4362-B467-A99E6847E682}" type="slidenum">
              <a:rPr kumimoji="1" lang="ja-JP" altLang="en-US" smtClean="0"/>
              <a:t>‹#›</a:t>
            </a:fld>
            <a:endParaRPr kumimoji="1" lang="ja-JP" altLang="en-US"/>
          </a:p>
        </p:txBody>
      </p:sp>
    </p:spTree>
    <p:extLst>
      <p:ext uri="{BB962C8B-B14F-4D97-AF65-F5344CB8AC3E}">
        <p14:creationId xmlns:p14="http://schemas.microsoft.com/office/powerpoint/2010/main" val="6806928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F238F6CB-8C46-446A-B060-F4CD820A609A}" type="datetimeFigureOut">
              <a:rPr kumimoji="1" lang="ja-JP" altLang="en-US" smtClean="0"/>
              <a:t>2015/7/16</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2027996B-64D3-4449-B890-1033070FF12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F238F6CB-8C46-446A-B060-F4CD820A609A}" type="datetimeFigureOut">
              <a:rPr kumimoji="1" lang="ja-JP" altLang="en-US" smtClean="0"/>
              <a:t>2015/7/16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27996B-64D3-4449-B890-1033070FF12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F238F6CB-8C46-446A-B060-F4CD820A609A}" type="datetimeFigureOut">
              <a:rPr kumimoji="1" lang="ja-JP" altLang="en-US" smtClean="0"/>
              <a:t>2015/7/16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27996B-64D3-4449-B890-1033070FF12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F238F6CB-8C46-446A-B060-F4CD820A609A}" type="datetimeFigureOut">
              <a:rPr kumimoji="1" lang="ja-JP" altLang="en-US" smtClean="0"/>
              <a:t>2015/7/16</a:t>
            </a:fld>
            <a:endParaRPr kumimoji="1" lang="ja-JP" altLang="en-US"/>
          </a:p>
        </p:txBody>
      </p:sp>
      <p:sp>
        <p:nvSpPr>
          <p:cNvPr id="9" name="スライド番号プレースホルダー 8"/>
          <p:cNvSpPr>
            <a:spLocks noGrp="1"/>
          </p:cNvSpPr>
          <p:nvPr>
            <p:ph type="sldNum" sz="quarter" idx="15"/>
          </p:nvPr>
        </p:nvSpPr>
        <p:spPr/>
        <p:txBody>
          <a:bodyPr rtlCol="0"/>
          <a:lstStyle/>
          <a:p>
            <a:fld id="{2027996B-64D3-4449-B890-1033070FF120}"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F238F6CB-8C46-446A-B060-F4CD820A609A}" type="datetimeFigureOut">
              <a:rPr kumimoji="1" lang="ja-JP" altLang="en-US" smtClean="0"/>
              <a:t>2015/7/16</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2027996B-64D3-4449-B890-1033070FF120}"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F238F6CB-8C46-446A-B060-F4CD820A609A}" type="datetimeFigureOut">
              <a:rPr kumimoji="1" lang="ja-JP" altLang="en-US" smtClean="0"/>
              <a:t>2015/7/16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27996B-64D3-4449-B890-1033070FF120}"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F238F6CB-8C46-446A-B060-F4CD820A609A}" type="datetimeFigureOut">
              <a:rPr kumimoji="1" lang="ja-JP" altLang="en-US" smtClean="0"/>
              <a:t>2015/7/16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27996B-64D3-4449-B890-1033070FF120}"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F238F6CB-8C46-446A-B060-F4CD820A609A}" type="datetimeFigureOut">
              <a:rPr kumimoji="1" lang="ja-JP" altLang="en-US" smtClean="0"/>
              <a:t>2015/7/16</a:t>
            </a:fld>
            <a:endParaRPr kumimoji="1" lang="ja-JP" altLang="en-US"/>
          </a:p>
        </p:txBody>
      </p:sp>
      <p:sp>
        <p:nvSpPr>
          <p:cNvPr id="7" name="スライド番号プレースホルダー 6"/>
          <p:cNvSpPr>
            <a:spLocks noGrp="1"/>
          </p:cNvSpPr>
          <p:nvPr>
            <p:ph type="sldNum" sz="quarter" idx="11"/>
          </p:nvPr>
        </p:nvSpPr>
        <p:spPr/>
        <p:txBody>
          <a:bodyPr rtlCol="0"/>
          <a:lstStyle/>
          <a:p>
            <a:fld id="{2027996B-64D3-4449-B890-1033070FF120}"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38F6CB-8C46-446A-B060-F4CD820A609A}" type="datetimeFigureOut">
              <a:rPr kumimoji="1" lang="ja-JP" altLang="en-US" smtClean="0"/>
              <a:t>2015/7/16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27996B-64D3-4449-B890-1033070FF12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F238F6CB-8C46-446A-B060-F4CD820A609A}" type="datetimeFigureOut">
              <a:rPr kumimoji="1" lang="ja-JP" altLang="en-US" smtClean="0"/>
              <a:t>2015/7/16</a:t>
            </a:fld>
            <a:endParaRPr kumimoji="1" lang="ja-JP" altLang="en-US"/>
          </a:p>
        </p:txBody>
      </p:sp>
      <p:sp>
        <p:nvSpPr>
          <p:cNvPr id="22" name="スライド番号プレースホルダー 21"/>
          <p:cNvSpPr>
            <a:spLocks noGrp="1"/>
          </p:cNvSpPr>
          <p:nvPr>
            <p:ph type="sldNum" sz="quarter" idx="15"/>
          </p:nvPr>
        </p:nvSpPr>
        <p:spPr/>
        <p:txBody>
          <a:bodyPr rtlCol="0"/>
          <a:lstStyle/>
          <a:p>
            <a:fld id="{2027996B-64D3-4449-B890-1033070FF120}"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F238F6CB-8C46-446A-B060-F4CD820A609A}" type="datetimeFigureOut">
              <a:rPr kumimoji="1" lang="ja-JP" altLang="en-US" smtClean="0"/>
              <a:t>2015/7/16</a:t>
            </a:fld>
            <a:endParaRPr kumimoji="1" lang="ja-JP" altLang="en-US"/>
          </a:p>
        </p:txBody>
      </p:sp>
      <p:sp>
        <p:nvSpPr>
          <p:cNvPr id="18" name="スライド番号プレースホルダー 17"/>
          <p:cNvSpPr>
            <a:spLocks noGrp="1"/>
          </p:cNvSpPr>
          <p:nvPr>
            <p:ph type="sldNum" sz="quarter" idx="11"/>
          </p:nvPr>
        </p:nvSpPr>
        <p:spPr/>
        <p:txBody>
          <a:bodyPr rtlCol="0"/>
          <a:lstStyle/>
          <a:p>
            <a:fld id="{2027996B-64D3-4449-B890-1033070FF120}"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238F6CB-8C46-446A-B060-F4CD820A609A}" type="datetimeFigureOut">
              <a:rPr kumimoji="1" lang="ja-JP" altLang="en-US" smtClean="0"/>
              <a:t>2015/7/16</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27996B-64D3-4449-B890-1033070FF12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hakyo-miura.com/cgi-bin/blog/diary.cgi?mode=image&amp;upfile=1712-1.jpg"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1835696" y="1600200"/>
            <a:ext cx="6912768" cy="4873752"/>
          </a:xfrm>
          <a:prstGeom prst="rect">
            <a:avLst/>
          </a:prstGeom>
        </p:spPr>
        <p:txBody>
          <a:bodyPr vert="horz">
            <a:normAutofit/>
          </a:bodyPr>
          <a:lstStyle>
            <a:lvl1pPr marL="0" indent="0" algn="l" rtl="0" eaLnBrk="1" latinLnBrk="0" hangingPunct="1">
              <a:spcBef>
                <a:spcPts val="600"/>
              </a:spcBef>
              <a:buClr>
                <a:schemeClr val="accent1"/>
              </a:buClr>
              <a:buSzPct val="70000"/>
              <a:buFont typeface="Wingdings"/>
              <a:buNone/>
              <a:defRPr kumimoji="1" sz="1800" b="1" kern="1200">
                <a:solidFill>
                  <a:schemeClr val="tx2"/>
                </a:solidFill>
                <a:latin typeface="+mn-lt"/>
                <a:ea typeface="+mn-ea"/>
                <a:cs typeface="+mn-cs"/>
              </a:defRPr>
            </a:lvl1pPr>
            <a:lvl2pPr marL="457200" indent="0" algn="ctr" rtl="0" eaLnBrk="1" latinLnBrk="0" hangingPunct="1">
              <a:spcBef>
                <a:spcPct val="20000"/>
              </a:spcBef>
              <a:buClr>
                <a:schemeClr val="accent1"/>
              </a:buClr>
              <a:buSzPct val="80000"/>
              <a:buFont typeface="Wingdings 2"/>
              <a:buNone/>
              <a:defRPr kumimoji="1" sz="2100" kern="1200">
                <a:solidFill>
                  <a:schemeClr val="tx1"/>
                </a:solidFill>
                <a:latin typeface="+mn-lt"/>
                <a:ea typeface="+mn-ea"/>
                <a:cs typeface="+mn-cs"/>
              </a:defRPr>
            </a:lvl2pPr>
            <a:lvl3pPr marL="914400" indent="0" algn="ctr" rtl="0" eaLnBrk="1" latinLnBrk="0" hangingPunct="1">
              <a:spcBef>
                <a:spcPct val="20000"/>
              </a:spcBef>
              <a:buClr>
                <a:schemeClr val="accent1">
                  <a:shade val="75000"/>
                </a:schemeClr>
              </a:buClr>
              <a:buSzPct val="60000"/>
              <a:buFont typeface="Wingdings"/>
              <a:buNone/>
              <a:defRPr kumimoji="1" sz="1800" kern="1200">
                <a:solidFill>
                  <a:schemeClr val="tx1"/>
                </a:solidFill>
                <a:latin typeface="+mn-lt"/>
                <a:ea typeface="+mn-ea"/>
                <a:cs typeface="+mn-cs"/>
              </a:defRPr>
            </a:lvl3pPr>
            <a:lvl4pPr marL="1371600" indent="0" algn="ctr" rtl="0" eaLnBrk="1" latinLnBrk="0" hangingPunct="1">
              <a:spcBef>
                <a:spcPct val="20000"/>
              </a:spcBef>
              <a:buClr>
                <a:schemeClr val="accent1">
                  <a:tint val="60000"/>
                </a:schemeClr>
              </a:buClr>
              <a:buSzPct val="60000"/>
              <a:buFont typeface="Wingdings"/>
              <a:buNone/>
              <a:defRPr kumimoji="1" sz="1800" kern="1200">
                <a:solidFill>
                  <a:schemeClr val="tx1"/>
                </a:solidFill>
                <a:latin typeface="+mn-lt"/>
                <a:ea typeface="+mn-ea"/>
                <a:cs typeface="+mn-cs"/>
              </a:defRPr>
            </a:lvl4pPr>
            <a:lvl5pPr marL="1828800" indent="0" algn="ctr" rtl="0" eaLnBrk="1" latinLnBrk="0" hangingPunct="1">
              <a:spcBef>
                <a:spcPct val="20000"/>
              </a:spcBef>
              <a:buClr>
                <a:schemeClr val="accent2">
                  <a:tint val="60000"/>
                </a:schemeClr>
              </a:buClr>
              <a:buSzPct val="68000"/>
              <a:buFont typeface="Wingdings 2"/>
              <a:buNone/>
              <a:defRPr kumimoji="1"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1"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1"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1"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1" sz="1400" kern="1200" baseline="0">
                <a:solidFill>
                  <a:schemeClr val="tx2"/>
                </a:solidFill>
                <a:latin typeface="+mn-lt"/>
                <a:ea typeface="+mn-ea"/>
                <a:cs typeface="+mn-cs"/>
              </a:defRPr>
            </a:lvl9pPr>
          </a:lstStyle>
          <a:p>
            <a:pPr algn="r"/>
            <a:r>
              <a:rPr lang="ja-JP" altLang="en-US" sz="2000" b="0" dirty="0" smtClean="0">
                <a:solidFill>
                  <a:schemeClr val="tx1"/>
                </a:solidFill>
                <a:latin typeface="HGP創英角ｺﾞｼｯｸUB" panose="020B0900000000000000" pitchFamily="50" charset="-128"/>
                <a:ea typeface="HGP創英角ｺﾞｼｯｸUB" panose="020B0900000000000000" pitchFamily="50" charset="-128"/>
              </a:rPr>
              <a:t>三浦市社会福祉協議会の取り組み</a:t>
            </a:r>
            <a:endParaRPr lang="en-US" altLang="ja-JP" sz="2000" b="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endParaRPr lang="en-US" altLang="ja-JP" sz="4000" b="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3400" b="0" dirty="0" smtClean="0">
                <a:solidFill>
                  <a:schemeClr val="tx1"/>
                </a:solidFill>
                <a:latin typeface="HGP創英角ｺﾞｼｯｸUB" panose="020B0900000000000000" pitchFamily="50" charset="-128"/>
                <a:ea typeface="HGP創英角ｺﾞｼｯｸUB" panose="020B0900000000000000" pitchFamily="50" charset="-128"/>
              </a:rPr>
              <a:t>「おかえり</a:t>
            </a:r>
            <a:r>
              <a:rPr lang="ja-JP" altLang="en-US" sz="3400" b="0" dirty="0" err="1" smtClean="0">
                <a:solidFill>
                  <a:schemeClr val="tx1"/>
                </a:solidFill>
                <a:latin typeface="HGP創英角ｺﾞｼｯｸUB" panose="020B0900000000000000" pitchFamily="50" charset="-128"/>
                <a:ea typeface="HGP創英角ｺﾞｼｯｸUB" panose="020B0900000000000000" pitchFamily="50" charset="-128"/>
              </a:rPr>
              <a:t>なさい</a:t>
            </a:r>
            <a:r>
              <a:rPr lang="ja-JP" altLang="en-US" sz="3400" b="0" dirty="0" smtClean="0">
                <a:solidFill>
                  <a:schemeClr val="tx1"/>
                </a:solidFill>
                <a:latin typeface="HGP創英角ｺﾞｼｯｸUB" panose="020B0900000000000000" pitchFamily="50" charset="-128"/>
                <a:ea typeface="HGP創英角ｺﾞｼｯｸUB" panose="020B0900000000000000" pitchFamily="50" charset="-128"/>
              </a:rPr>
              <a:t>プロジェクト」について</a:t>
            </a:r>
            <a:endParaRPr lang="en-US" altLang="ja-JP" sz="3400" b="0" dirty="0" smtClean="0">
              <a:solidFill>
                <a:schemeClr val="tx1"/>
              </a:solidFill>
            </a:endParaRPr>
          </a:p>
          <a:p>
            <a:pPr algn="ctr"/>
            <a:endParaRPr lang="en-US" altLang="ja-JP" sz="2000" b="0" dirty="0" smtClean="0">
              <a:solidFill>
                <a:schemeClr val="tx1"/>
              </a:solidFill>
              <a:latin typeface="HGP明朝E" panose="02020900000000000000" pitchFamily="18" charset="-128"/>
              <a:ea typeface="HGP明朝E" panose="02020900000000000000" pitchFamily="18" charset="-128"/>
            </a:endParaRPr>
          </a:p>
          <a:p>
            <a:pPr algn="ctr"/>
            <a:r>
              <a:rPr lang="ja-JP" altLang="en-US" sz="2000" b="0" dirty="0" smtClean="0">
                <a:solidFill>
                  <a:schemeClr val="tx1"/>
                </a:solidFill>
                <a:latin typeface="HGP明朝E" panose="02020900000000000000" pitchFamily="18" charset="-128"/>
                <a:ea typeface="HGP明朝E" panose="02020900000000000000" pitchFamily="18" charset="-128"/>
              </a:rPr>
              <a:t>～介護目標の共有化とチームアプローチの重要性について</a:t>
            </a:r>
            <a:r>
              <a:rPr lang="ja-JP" altLang="en-US" b="0" dirty="0" smtClean="0">
                <a:solidFill>
                  <a:schemeClr val="tx1"/>
                </a:solidFill>
              </a:rPr>
              <a:t>～</a:t>
            </a:r>
            <a:endParaRPr lang="en-US" altLang="ja-JP" b="0" dirty="0" smtClean="0">
              <a:solidFill>
                <a:schemeClr val="tx1"/>
              </a:solidFill>
            </a:endParaRPr>
          </a:p>
          <a:p>
            <a:endParaRPr lang="en-US" altLang="ja-JP" sz="1600" b="0" dirty="0" smtClean="0">
              <a:solidFill>
                <a:schemeClr val="tx1"/>
              </a:solidFill>
              <a:latin typeface="HGP明朝E" panose="02020900000000000000" pitchFamily="18" charset="-128"/>
              <a:ea typeface="HGP明朝E" panose="02020900000000000000" pitchFamily="18" charset="-128"/>
            </a:endParaRPr>
          </a:p>
          <a:p>
            <a:endParaRPr lang="en-US" altLang="ja-JP" sz="2000" b="0" dirty="0" smtClean="0">
              <a:solidFill>
                <a:schemeClr val="tx1"/>
              </a:solidFill>
              <a:latin typeface="HGP明朝E" panose="02020900000000000000" pitchFamily="18" charset="-128"/>
              <a:ea typeface="HGP明朝E" panose="02020900000000000000" pitchFamily="18" charset="-128"/>
            </a:endParaRPr>
          </a:p>
          <a:p>
            <a:endParaRPr lang="en-US" altLang="ja-JP" sz="2000" b="0" dirty="0" smtClean="0">
              <a:solidFill>
                <a:schemeClr val="tx1"/>
              </a:solidFill>
              <a:latin typeface="HGP明朝E" panose="02020900000000000000" pitchFamily="18" charset="-128"/>
              <a:ea typeface="HGP明朝E" panose="02020900000000000000" pitchFamily="18" charset="-128"/>
            </a:endParaRPr>
          </a:p>
          <a:p>
            <a:endParaRPr lang="en-US" altLang="ja-JP" sz="2000" b="0" dirty="0" smtClean="0">
              <a:solidFill>
                <a:schemeClr val="tx1"/>
              </a:solidFill>
              <a:latin typeface="HGP明朝E" panose="02020900000000000000" pitchFamily="18" charset="-128"/>
              <a:ea typeface="HGP明朝E" panose="02020900000000000000" pitchFamily="18" charset="-128"/>
            </a:endParaRPr>
          </a:p>
          <a:p>
            <a:pPr algn="r"/>
            <a:r>
              <a:rPr lang="ja-JP" altLang="en-US" sz="1600" b="0" dirty="0" smtClean="0">
                <a:solidFill>
                  <a:schemeClr val="tx1"/>
                </a:solidFill>
                <a:latin typeface="HGP明朝E" panose="02020900000000000000" pitchFamily="18" charset="-128"/>
                <a:ea typeface="HGP明朝E" panose="02020900000000000000" pitchFamily="18" charset="-128"/>
              </a:rPr>
              <a:t>平成２７年７月１７日</a:t>
            </a:r>
            <a:endParaRPr lang="en-US" altLang="ja-JP" sz="1600" b="0" dirty="0" smtClean="0">
              <a:solidFill>
                <a:schemeClr val="tx1"/>
              </a:solidFill>
              <a:latin typeface="HGP明朝E" panose="02020900000000000000" pitchFamily="18" charset="-128"/>
              <a:ea typeface="HGP明朝E" panose="02020900000000000000" pitchFamily="18" charset="-128"/>
            </a:endParaRPr>
          </a:p>
          <a:p>
            <a:pPr algn="r"/>
            <a:r>
              <a:rPr lang="ja-JP" altLang="en-US" sz="1600" b="0" dirty="0" smtClean="0">
                <a:solidFill>
                  <a:schemeClr val="tx1"/>
                </a:solidFill>
                <a:latin typeface="HGP明朝E" panose="02020900000000000000" pitchFamily="18" charset="-128"/>
                <a:ea typeface="HGP明朝E" panose="02020900000000000000" pitchFamily="18" charset="-128"/>
              </a:rPr>
              <a:t>社会福祉法人三浦市社会福祉協議会事業課長　成田慎</a:t>
            </a:r>
            <a:r>
              <a:rPr lang="ja-JP" altLang="en-US" sz="1600" dirty="0" smtClean="0">
                <a:latin typeface="HGP明朝E" panose="02020900000000000000" pitchFamily="18" charset="-128"/>
                <a:ea typeface="HGP明朝E" panose="02020900000000000000" pitchFamily="18" charset="-128"/>
              </a:rPr>
              <a:t>一</a:t>
            </a:r>
            <a:endParaRPr lang="en-US" altLang="ja-JP" sz="1600" dirty="0" smtClean="0">
              <a:latin typeface="HGP明朝E" panose="02020900000000000000" pitchFamily="18" charset="-128"/>
              <a:ea typeface="HGP明朝E" panose="02020900000000000000" pitchFamily="18" charset="-128"/>
            </a:endParaRPr>
          </a:p>
        </p:txBody>
      </p:sp>
      <p:sp>
        <p:nvSpPr>
          <p:cNvPr id="5" name="テキスト ボックス 4"/>
          <p:cNvSpPr txBox="1"/>
          <p:nvPr/>
        </p:nvSpPr>
        <p:spPr>
          <a:xfrm>
            <a:off x="3563888" y="345327"/>
            <a:ext cx="5184576" cy="338554"/>
          </a:xfrm>
          <a:prstGeom prst="rect">
            <a:avLst/>
          </a:prstGeom>
          <a:noFill/>
        </p:spPr>
        <p:txBody>
          <a:bodyPr wrap="square" rtlCol="0">
            <a:spAutoFit/>
          </a:bodyPr>
          <a:lstStyle/>
          <a:p>
            <a:pPr algn="r"/>
            <a:r>
              <a:rPr kumimoji="1" lang="ja-JP" altLang="en-US" sz="1600" dirty="0" smtClean="0">
                <a:latin typeface="HG丸ｺﾞｼｯｸM-PRO" panose="020F0600000000000000" pitchFamily="50" charset="-128"/>
                <a:ea typeface="HG丸ｺﾞｼｯｸM-PRO" panose="020F0600000000000000" pitchFamily="50" charset="-128"/>
              </a:rPr>
              <a:t>三浦市民生活向上会議レポート</a:t>
            </a:r>
            <a:endParaRPr kumimoji="1" lang="ja-JP" altLang="en-US"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90996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solidFill>
                  <a:schemeClr val="tx1"/>
                </a:solidFill>
                <a:latin typeface="HGP明朝E" panose="02020900000000000000" pitchFamily="18" charset="-128"/>
                <a:ea typeface="HGP明朝E" panose="02020900000000000000" pitchFamily="18" charset="-128"/>
              </a:rPr>
              <a:t>事例Ｍさんの場合</a:t>
            </a:r>
            <a:endParaRPr kumimoji="1" lang="ja-JP" altLang="en-US" sz="3600" dirty="0">
              <a:solidFill>
                <a:schemeClr val="tx1"/>
              </a:solidFill>
              <a:latin typeface="HGP明朝E" panose="02020900000000000000" pitchFamily="18" charset="-128"/>
              <a:ea typeface="HGP明朝E" panose="02020900000000000000" pitchFamily="18" charset="-128"/>
            </a:endParaRPr>
          </a:p>
        </p:txBody>
      </p:sp>
      <p:sp>
        <p:nvSpPr>
          <p:cNvPr id="3" name="コンテンツ プレースホルダー 2"/>
          <p:cNvSpPr>
            <a:spLocks noGrp="1"/>
          </p:cNvSpPr>
          <p:nvPr>
            <p:ph sz="quarter" idx="1"/>
          </p:nvPr>
        </p:nvSpPr>
        <p:spPr>
          <a:xfrm>
            <a:off x="5768516" y="1484784"/>
            <a:ext cx="2979948" cy="4989168"/>
          </a:xfrm>
        </p:spPr>
        <p:txBody>
          <a:bodyPr/>
          <a:lstStyle/>
          <a:p>
            <a:pPr marL="0" indent="0" algn="ctr">
              <a:buNone/>
            </a:pPr>
            <a:r>
              <a:rPr lang="ja-JP" altLang="en-US" sz="1600" dirty="0" smtClean="0">
                <a:latin typeface="HGP明朝E" panose="02020900000000000000" pitchFamily="18" charset="-128"/>
                <a:ea typeface="HGP明朝E" panose="02020900000000000000" pitchFamily="18" charset="-128"/>
              </a:rPr>
              <a:t>事例の概要</a:t>
            </a:r>
            <a:endParaRPr lang="en-US" altLang="ja-JP" sz="1600" dirty="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Ｍさん（４４歳・女性）</a:t>
            </a:r>
            <a:endParaRPr lang="en-US" altLang="ja-JP" sz="1200" dirty="0" smtClean="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■身体障害者手帳</a:t>
            </a:r>
            <a:endParaRPr lang="en-US" altLang="ja-JP" sz="1200" dirty="0" smtClean="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■病歴：全身性エリトマトーデス（２８歳で診断）。大腿骨頭壊死。膠原病症状精神病。経度精神遅滞。</a:t>
            </a:r>
            <a:endParaRPr lang="en-US" altLang="ja-JP" sz="1200" dirty="0" smtClean="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■家族状況：横浜市から転居。転地療養のためであるとか、父親の趣味である「釣」をするのに便利だからなど諸説あるが、真偽は不明。親子３人暮らし。Ｍさん自身は、転居を機に不眠</a:t>
            </a:r>
            <a:r>
              <a:rPr lang="ja-JP" altLang="en-US" sz="1200" dirty="0">
                <a:latin typeface="HGP明朝E" panose="02020900000000000000" pitchFamily="18" charset="-128"/>
                <a:ea typeface="HGP明朝E" panose="02020900000000000000" pitchFamily="18" charset="-128"/>
              </a:rPr>
              <a:t>や焦燥感</a:t>
            </a:r>
            <a:r>
              <a:rPr lang="ja-JP" altLang="en-US" sz="1200" dirty="0" smtClean="0">
                <a:latin typeface="HGP明朝E" panose="02020900000000000000" pitchFamily="18" charset="-128"/>
                <a:ea typeface="HGP明朝E" panose="02020900000000000000" pitchFamily="18" charset="-128"/>
              </a:rPr>
              <a:t>が刺激となって感情</a:t>
            </a:r>
            <a:r>
              <a:rPr lang="ja-JP" altLang="en-US" sz="1200" dirty="0">
                <a:latin typeface="HGP明朝E" panose="02020900000000000000" pitchFamily="18" charset="-128"/>
                <a:ea typeface="HGP明朝E" panose="02020900000000000000" pitchFamily="18" charset="-128"/>
              </a:rPr>
              <a:t>が高まり、抑制が</a:t>
            </a:r>
            <a:r>
              <a:rPr lang="ja-JP" altLang="en-US" sz="1200" dirty="0" smtClean="0">
                <a:latin typeface="HGP明朝E" panose="02020900000000000000" pitchFamily="18" charset="-128"/>
                <a:ea typeface="HGP明朝E" panose="02020900000000000000" pitchFamily="18" charset="-128"/>
              </a:rPr>
              <a:t>利かない状態が続き、医療保護入院したこともある。</a:t>
            </a:r>
            <a:endParaRPr lang="en-US" altLang="ja-JP" sz="1200" dirty="0" smtClean="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■住居状況：借家。本人の居室は１階。住宅改修には家主の許可が求められる。詳細は後述。</a:t>
            </a:r>
            <a:endParaRPr lang="en-US" altLang="ja-JP" sz="1200" dirty="0" smtClean="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■経済状況：父親が家計を握っている様子。</a:t>
            </a:r>
            <a:endParaRPr lang="en-US" altLang="ja-JP" sz="1200" dirty="0" smtClean="0">
              <a:latin typeface="HGP明朝E" panose="02020900000000000000" pitchFamily="18" charset="-128"/>
              <a:ea typeface="HGP明朝E" panose="02020900000000000000" pitchFamily="18" charset="-128"/>
            </a:endParaRPr>
          </a:p>
          <a:p>
            <a:pPr marL="0" indent="0" algn="just">
              <a:buNone/>
            </a:pPr>
            <a:endParaRPr lang="en-US" altLang="ja-JP" sz="1600" dirty="0" smtClean="0">
              <a:latin typeface="HGP明朝E" panose="02020900000000000000" pitchFamily="18" charset="-128"/>
              <a:ea typeface="HGP明朝E" panose="02020900000000000000" pitchFamily="18" charset="-128"/>
            </a:endParaRPr>
          </a:p>
        </p:txBody>
      </p:sp>
      <p:sp>
        <p:nvSpPr>
          <p:cNvPr id="4" name="正方形/長方形 3"/>
          <p:cNvSpPr/>
          <p:nvPr/>
        </p:nvSpPr>
        <p:spPr>
          <a:xfrm>
            <a:off x="1331640" y="1844824"/>
            <a:ext cx="1512168" cy="14401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744847" y="4581128"/>
            <a:ext cx="1512168"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2483768" y="4571644"/>
            <a:ext cx="1512168"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3641899" y="1844824"/>
            <a:ext cx="1512168"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4256348" y="4559812"/>
            <a:ext cx="1512168"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5" idx="0"/>
          </p:cNvCxnSpPr>
          <p:nvPr/>
        </p:nvCxnSpPr>
        <p:spPr>
          <a:xfrm flipV="1">
            <a:off x="1500931" y="4077072"/>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3239852" y="2564904"/>
            <a:ext cx="0" cy="20067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5012432" y="4055756"/>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1500931" y="4066414"/>
            <a:ext cx="3511501" cy="1065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4" idx="3"/>
            <a:endCxn id="7" idx="2"/>
          </p:cNvCxnSpPr>
          <p:nvPr/>
        </p:nvCxnSpPr>
        <p:spPr>
          <a:xfrm>
            <a:off x="2843808" y="2564904"/>
            <a:ext cx="79809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円/楕円 23"/>
          <p:cNvSpPr/>
          <p:nvPr/>
        </p:nvSpPr>
        <p:spPr>
          <a:xfrm>
            <a:off x="897247" y="4756956"/>
            <a:ext cx="1190477" cy="108850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1368880" y="2258604"/>
            <a:ext cx="1440160" cy="646331"/>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Ｓ２２年生</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lang="ja-JP" altLang="en-US" dirty="0">
                <a:latin typeface="HG丸ｺﾞｼｯｸM-PRO" panose="020F0600000000000000" pitchFamily="50" charset="-128"/>
                <a:ea typeface="HG丸ｺﾞｼｯｸM-PRO" panose="020F0600000000000000" pitchFamily="50" charset="-128"/>
              </a:rPr>
              <a:t>土木作業員</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6" name="テキスト ボックス 25"/>
          <p:cNvSpPr txBox="1"/>
          <p:nvPr/>
        </p:nvSpPr>
        <p:spPr>
          <a:xfrm>
            <a:off x="3677903" y="2241738"/>
            <a:ext cx="1440160" cy="646331"/>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Ｓ２１年生</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lang="ja-JP" altLang="en-US" dirty="0">
                <a:latin typeface="HG丸ｺﾞｼｯｸM-PRO" panose="020F0600000000000000" pitchFamily="50" charset="-128"/>
                <a:ea typeface="HG丸ｺﾞｼｯｸM-PRO" panose="020F0600000000000000" pitchFamily="50" charset="-128"/>
              </a:rPr>
              <a:t>専業主婦</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780097" y="4923006"/>
            <a:ext cx="1440160" cy="584775"/>
          </a:xfrm>
          <a:prstGeom prst="rect">
            <a:avLst/>
          </a:prstGeom>
          <a:noFill/>
        </p:spPr>
        <p:txBody>
          <a:bodyPr wrap="square" rtlCol="0">
            <a:spAutoFit/>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Ｍ</a:t>
            </a:r>
            <a:endParaRPr kumimoji="1" lang="en-US" altLang="ja-JP" sz="1600" dirty="0" smtClean="0">
              <a:latin typeface="HG丸ｺﾞｼｯｸM-PRO" panose="020F0600000000000000" pitchFamily="50" charset="-128"/>
              <a:ea typeface="HG丸ｺﾞｼｯｸM-PRO" panose="020F0600000000000000" pitchFamily="50" charset="-128"/>
            </a:endParaRPr>
          </a:p>
          <a:p>
            <a:pPr algn="ctr"/>
            <a:r>
              <a:rPr kumimoji="1" lang="ja-JP" altLang="en-US" sz="1600" dirty="0" smtClean="0">
                <a:latin typeface="HG丸ｺﾞｼｯｸM-PRO" panose="020F0600000000000000" pitchFamily="50" charset="-128"/>
                <a:ea typeface="HG丸ｺﾞｼｯｸM-PRO" panose="020F0600000000000000" pitchFamily="50" charset="-128"/>
              </a:rPr>
              <a:t>Ｓ４６年生</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8" name="テキスト ボックス 27"/>
          <p:cNvSpPr txBox="1"/>
          <p:nvPr/>
        </p:nvSpPr>
        <p:spPr>
          <a:xfrm>
            <a:off x="2519278" y="5124167"/>
            <a:ext cx="1440160" cy="369332"/>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Ｓ４７年生</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4292352" y="5125349"/>
            <a:ext cx="1440160" cy="369332"/>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Ｓ５４年生</a:t>
            </a:r>
            <a:endParaRPr kumimoji="1" lang="ja-JP" altLang="en-US" dirty="0">
              <a:latin typeface="HG丸ｺﾞｼｯｸM-PRO" panose="020F0600000000000000" pitchFamily="50" charset="-128"/>
              <a:ea typeface="HG丸ｺﾞｼｯｸM-PRO" panose="020F0600000000000000" pitchFamily="50" charset="-128"/>
            </a:endParaRPr>
          </a:p>
        </p:txBody>
      </p:sp>
      <p:cxnSp>
        <p:nvCxnSpPr>
          <p:cNvPr id="31" name="直線コネクタ 30"/>
          <p:cNvCxnSpPr/>
          <p:nvPr/>
        </p:nvCxnSpPr>
        <p:spPr>
          <a:xfrm>
            <a:off x="467544" y="1556792"/>
            <a:ext cx="5300972"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467544" y="1556792"/>
            <a:ext cx="0" cy="4752528"/>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467544" y="6309320"/>
            <a:ext cx="1902847"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768516" y="1556792"/>
            <a:ext cx="0" cy="216024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2370391" y="3717032"/>
            <a:ext cx="0" cy="2592288"/>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2370391" y="3717032"/>
            <a:ext cx="3398125"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3239358" y="6309320"/>
            <a:ext cx="177307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3256680" y="3275886"/>
            <a:ext cx="2511835" cy="430887"/>
          </a:xfrm>
          <a:prstGeom prst="rect">
            <a:avLst/>
          </a:prstGeom>
          <a:noFill/>
        </p:spPr>
        <p:txBody>
          <a:bodyPr wrap="square" rtlCol="0">
            <a:spAutoFit/>
          </a:bodyPr>
          <a:lstStyle/>
          <a:p>
            <a:pPr algn="just"/>
            <a:r>
              <a:rPr kumimoji="1" lang="ja-JP" altLang="en-US" sz="1000" dirty="0" smtClean="0">
                <a:latin typeface="HGP明朝E" panose="02020900000000000000" pitchFamily="18" charset="-128"/>
                <a:ea typeface="HGP明朝E" panose="02020900000000000000" pitchFamily="18" charset="-128"/>
              </a:rPr>
              <a:t>買い物以外外出しない。金銭の伴う行為には、父親の許可が必要。介護疲れも顕著</a:t>
            </a: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727523" y="3286145"/>
            <a:ext cx="2511835" cy="553998"/>
          </a:xfrm>
          <a:prstGeom prst="rect">
            <a:avLst/>
          </a:prstGeom>
          <a:noFill/>
        </p:spPr>
        <p:txBody>
          <a:bodyPr wrap="square" rtlCol="0">
            <a:spAutoFit/>
          </a:bodyPr>
          <a:lstStyle/>
          <a:p>
            <a:pPr algn="just"/>
            <a:r>
              <a:rPr kumimoji="1" lang="ja-JP" altLang="en-US" sz="1000" dirty="0" smtClean="0">
                <a:latin typeface="HGP明朝E" panose="02020900000000000000" pitchFamily="18" charset="-128"/>
                <a:ea typeface="HGP明朝E" panose="02020900000000000000" pitchFamily="18" charset="-128"/>
              </a:rPr>
              <a:t>朝早く出勤し、夜遅く帰宅。趣味は釣。近隣の独居高齢者の見守り支援をやっているというが真偽は不明。</a:t>
            </a:r>
            <a:endParaRPr kumimoji="1" lang="ja-JP" altLang="en-US" sz="1000" dirty="0">
              <a:latin typeface="HGP明朝E" panose="02020900000000000000" pitchFamily="18" charset="-128"/>
              <a:ea typeface="HGP明朝E" panose="02020900000000000000" pitchFamily="18" charset="-128"/>
            </a:endParaRPr>
          </a:p>
        </p:txBody>
      </p:sp>
      <p:cxnSp>
        <p:nvCxnSpPr>
          <p:cNvPr id="13" name="直線コネクタ 12"/>
          <p:cNvCxnSpPr/>
          <p:nvPr/>
        </p:nvCxnSpPr>
        <p:spPr>
          <a:xfrm flipV="1">
            <a:off x="3242853" y="6165304"/>
            <a:ext cx="0"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5012432" y="6165304"/>
            <a:ext cx="0"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3405815" y="6165304"/>
            <a:ext cx="1440160" cy="400110"/>
          </a:xfrm>
          <a:prstGeom prst="rect">
            <a:avLst/>
          </a:prstGeom>
          <a:solidFill>
            <a:schemeClr val="bg1"/>
          </a:solidFill>
        </p:spPr>
        <p:txBody>
          <a:bodyPr wrap="square" rtlCol="0">
            <a:spAutoFit/>
          </a:bodyPr>
          <a:lstStyle/>
          <a:p>
            <a:r>
              <a:rPr kumimoji="1" lang="ja-JP" altLang="en-US" sz="1000" dirty="0" smtClean="0">
                <a:latin typeface="HGP明朝E" panose="02020900000000000000" pitchFamily="18" charset="-128"/>
                <a:ea typeface="HGP明朝E" panose="02020900000000000000" pitchFamily="18" charset="-128"/>
              </a:rPr>
              <a:t>Ｍと不仲。家にも近寄らない。</a:t>
            </a:r>
            <a:endParaRPr kumimoji="1" lang="ja-JP" altLang="en-US" sz="10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565185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solidFill>
                  <a:schemeClr val="tx1"/>
                </a:solidFill>
              </a:rPr>
              <a:t>主訴</a:t>
            </a:r>
            <a:endParaRPr kumimoji="1" lang="ja-JP" altLang="en-US" sz="3600" dirty="0">
              <a:solidFill>
                <a:schemeClr val="tx1"/>
              </a:solidFill>
            </a:endParaRPr>
          </a:p>
        </p:txBody>
      </p:sp>
      <p:sp>
        <p:nvSpPr>
          <p:cNvPr id="3" name="コンテンツ プレースホルダー 2"/>
          <p:cNvSpPr>
            <a:spLocks noGrp="1"/>
          </p:cNvSpPr>
          <p:nvPr>
            <p:ph sz="quarter" idx="1"/>
          </p:nvPr>
        </p:nvSpPr>
        <p:spPr>
          <a:xfrm>
            <a:off x="457200" y="1600200"/>
            <a:ext cx="7467600" cy="3629000"/>
          </a:xfrm>
        </p:spPr>
        <p:txBody>
          <a:bodyPr/>
          <a:lstStyle/>
          <a:p>
            <a:pPr marL="0" indent="0">
              <a:buNone/>
            </a:pPr>
            <a:r>
              <a:rPr kumimoji="1" lang="ja-JP" altLang="en-US" dirty="0" smtClean="0"/>
              <a:t>１　本人</a:t>
            </a:r>
            <a:endParaRPr kumimoji="1" lang="en-US" altLang="ja-JP" dirty="0" smtClean="0"/>
          </a:p>
          <a:p>
            <a:pPr marL="0" indent="0">
              <a:buNone/>
            </a:pPr>
            <a:r>
              <a:rPr lang="ja-JP" altLang="en-US" dirty="0"/>
              <a:t>　</a:t>
            </a:r>
            <a:r>
              <a:rPr lang="ja-JP" altLang="en-US" dirty="0" smtClean="0"/>
              <a:t>　●退院したら、またデイサービスに通いたい。</a:t>
            </a:r>
            <a:endParaRPr lang="en-US" altLang="ja-JP" dirty="0" smtClean="0"/>
          </a:p>
          <a:p>
            <a:pPr marL="0" indent="0">
              <a:buNone/>
            </a:pPr>
            <a:r>
              <a:rPr lang="ja-JP" altLang="en-US" dirty="0"/>
              <a:t>　</a:t>
            </a:r>
            <a:r>
              <a:rPr lang="ja-JP" altLang="en-US" dirty="0" smtClean="0"/>
              <a:t>　●一人でトイレにいけるようになりたい。</a:t>
            </a:r>
            <a:endParaRPr lang="en-US" altLang="ja-JP" dirty="0" smtClean="0"/>
          </a:p>
          <a:p>
            <a:pPr marL="0" indent="0">
              <a:buNone/>
            </a:pPr>
            <a:endParaRPr lang="en-US" altLang="ja-JP" dirty="0" smtClean="0"/>
          </a:p>
          <a:p>
            <a:pPr marL="0" indent="0">
              <a:buNone/>
            </a:pPr>
            <a:r>
              <a:rPr kumimoji="1" lang="ja-JP" altLang="en-US" dirty="0" smtClean="0"/>
              <a:t>２　家族</a:t>
            </a:r>
            <a:endParaRPr kumimoji="1" lang="en-US" altLang="ja-JP" dirty="0" smtClean="0"/>
          </a:p>
          <a:p>
            <a:pPr marL="0" indent="0">
              <a:buNone/>
            </a:pPr>
            <a:r>
              <a:rPr lang="ja-JP" altLang="en-US" dirty="0"/>
              <a:t>　</a:t>
            </a:r>
            <a:r>
              <a:rPr lang="ja-JP" altLang="en-US" dirty="0" smtClean="0"/>
              <a:t>　●ベッド、トイレを自力（車いす）で移動してほしい。特</a:t>
            </a:r>
            <a:endParaRPr lang="en-US" altLang="ja-JP" dirty="0" smtClean="0"/>
          </a:p>
          <a:p>
            <a:pPr marL="0" indent="0">
              <a:buNone/>
            </a:pPr>
            <a:r>
              <a:rPr lang="ja-JP" altLang="en-US" dirty="0" smtClean="0"/>
              <a:t>　　　に夜中のトイレは自立してほしい。</a:t>
            </a:r>
            <a:endParaRPr lang="en-US" altLang="ja-JP" dirty="0" smtClean="0"/>
          </a:p>
          <a:p>
            <a:pPr marL="0" indent="0">
              <a:buNone/>
            </a:pPr>
            <a:r>
              <a:rPr kumimoji="1" lang="ja-JP" altLang="en-US" dirty="0"/>
              <a:t>　</a:t>
            </a:r>
          </a:p>
        </p:txBody>
      </p:sp>
    </p:spTree>
    <p:extLst>
      <p:ext uri="{BB962C8B-B14F-4D97-AF65-F5344CB8AC3E}">
        <p14:creationId xmlns:p14="http://schemas.microsoft.com/office/powerpoint/2010/main" val="2932201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0394" y="-323215"/>
            <a:ext cx="7467600" cy="1143000"/>
          </a:xfrm>
        </p:spPr>
        <p:txBody>
          <a:bodyPr>
            <a:normAutofit/>
          </a:bodyPr>
          <a:lstStyle/>
          <a:p>
            <a:r>
              <a:rPr lang="ja-JP" altLang="en-US" sz="3600" dirty="0">
                <a:solidFill>
                  <a:schemeClr val="tx1"/>
                </a:solidFill>
                <a:latin typeface="HGP明朝E" panose="02020900000000000000" pitchFamily="18" charset="-128"/>
                <a:ea typeface="HGP明朝E" panose="02020900000000000000" pitchFamily="18" charset="-128"/>
              </a:rPr>
              <a:t>居室</a:t>
            </a:r>
            <a:r>
              <a:rPr lang="ja-JP" altLang="en-US" sz="3600" dirty="0" smtClean="0">
                <a:solidFill>
                  <a:schemeClr val="tx1"/>
                </a:solidFill>
                <a:latin typeface="HGP明朝E" panose="02020900000000000000" pitchFamily="18" charset="-128"/>
                <a:ea typeface="HGP明朝E" panose="02020900000000000000" pitchFamily="18" charset="-128"/>
              </a:rPr>
              <a:t>の状況とトイレまでの動線</a:t>
            </a:r>
            <a:endParaRPr kumimoji="1" lang="ja-JP" altLang="en-US" sz="3600" dirty="0">
              <a:solidFill>
                <a:schemeClr val="tx1"/>
              </a:solidFill>
              <a:latin typeface="HGP明朝E" panose="02020900000000000000" pitchFamily="18" charset="-128"/>
              <a:ea typeface="HGP明朝E" panose="02020900000000000000" pitchFamily="18" charset="-128"/>
            </a:endParaRPr>
          </a:p>
        </p:txBody>
      </p:sp>
      <p:cxnSp>
        <p:nvCxnSpPr>
          <p:cNvPr id="6" name="直線コネクタ 5"/>
          <p:cNvCxnSpPr/>
          <p:nvPr/>
        </p:nvCxnSpPr>
        <p:spPr>
          <a:xfrm>
            <a:off x="899592" y="4509120"/>
            <a:ext cx="14401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339752" y="4509120"/>
            <a:ext cx="0" cy="20162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2339752" y="6525344"/>
            <a:ext cx="24482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788024" y="4509120"/>
            <a:ext cx="0" cy="20162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3131840" y="4509120"/>
            <a:ext cx="16561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角丸四角形 13"/>
          <p:cNvSpPr/>
          <p:nvPr/>
        </p:nvSpPr>
        <p:spPr>
          <a:xfrm>
            <a:off x="3903182" y="5013176"/>
            <a:ext cx="720080" cy="136815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a:off x="899592" y="3068960"/>
            <a:ext cx="14401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3603942" y="3068960"/>
            <a:ext cx="122413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2339752" y="2564904"/>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V="1">
            <a:off x="3594194" y="2564904"/>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2330272" y="2038523"/>
            <a:ext cx="3895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3594194" y="1556792"/>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2330272" y="1534467"/>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204649" y="2060848"/>
            <a:ext cx="3895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2339752" y="4509120"/>
            <a:ext cx="792088" cy="0"/>
          </a:xfrm>
          <a:prstGeom prst="line">
            <a:avLst/>
          </a:prstGeom>
          <a:ln w="38100" cmpd="thickThi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円弧 28"/>
          <p:cNvSpPr/>
          <p:nvPr/>
        </p:nvSpPr>
        <p:spPr>
          <a:xfrm>
            <a:off x="3201424" y="1556792"/>
            <a:ext cx="791287" cy="1008112"/>
          </a:xfrm>
          <a:prstGeom prst="arc">
            <a:avLst>
              <a:gd name="adj1" fmla="val 5382956"/>
              <a:gd name="adj2" fmla="val 1084299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05417" y="1581322"/>
            <a:ext cx="914400" cy="983581"/>
          </a:xfrm>
          <a:prstGeom prst="arc">
            <a:avLst>
              <a:gd name="adj1" fmla="val 21365328"/>
              <a:gd name="adj2" fmla="val 490176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2" name="直線コネクタ 31"/>
          <p:cNvCxnSpPr/>
          <p:nvPr/>
        </p:nvCxnSpPr>
        <p:spPr>
          <a:xfrm>
            <a:off x="1475656" y="1534467"/>
            <a:ext cx="0" cy="15121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1475656" y="1534467"/>
            <a:ext cx="8640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円/楕円 34"/>
          <p:cNvSpPr/>
          <p:nvPr/>
        </p:nvSpPr>
        <p:spPr>
          <a:xfrm>
            <a:off x="1619672" y="1641065"/>
            <a:ext cx="612068" cy="779824"/>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フローチャート : 論理積ゲート 36"/>
          <p:cNvSpPr/>
          <p:nvPr/>
        </p:nvSpPr>
        <p:spPr>
          <a:xfrm rot="5400000">
            <a:off x="1735313" y="1883508"/>
            <a:ext cx="380786" cy="432050"/>
          </a:xfrm>
          <a:prstGeom prst="flowChartDelay">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4032389" y="5229200"/>
            <a:ext cx="461665" cy="936104"/>
          </a:xfrm>
          <a:prstGeom prst="rect">
            <a:avLst/>
          </a:prstGeom>
          <a:noFill/>
        </p:spPr>
        <p:txBody>
          <a:bodyPr vert="eaVert"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ベッド</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48" name="円弧 47"/>
          <p:cNvSpPr/>
          <p:nvPr/>
        </p:nvSpPr>
        <p:spPr>
          <a:xfrm>
            <a:off x="1547664" y="3789040"/>
            <a:ext cx="1584176" cy="1440160"/>
          </a:xfrm>
          <a:prstGeom prst="arc">
            <a:avLst>
              <a:gd name="adj1" fmla="val 21591645"/>
              <a:gd name="adj2" fmla="val 5381022"/>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テキスト ボックス 48"/>
          <p:cNvSpPr txBox="1"/>
          <p:nvPr/>
        </p:nvSpPr>
        <p:spPr>
          <a:xfrm>
            <a:off x="3761878" y="1808820"/>
            <a:ext cx="461665" cy="936104"/>
          </a:xfrm>
          <a:prstGeom prst="rect">
            <a:avLst/>
          </a:prstGeom>
          <a:noFill/>
        </p:spPr>
        <p:txBody>
          <a:bodyPr vert="eaVert"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浴室</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0" name="テキスト ボックス 49"/>
          <p:cNvSpPr txBox="1"/>
          <p:nvPr/>
        </p:nvSpPr>
        <p:spPr>
          <a:xfrm>
            <a:off x="971599" y="3645024"/>
            <a:ext cx="1476164" cy="369332"/>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リビング</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1" name="テキスト ボックス 50"/>
          <p:cNvSpPr txBox="1"/>
          <p:nvPr/>
        </p:nvSpPr>
        <p:spPr>
          <a:xfrm>
            <a:off x="1169622" y="2564904"/>
            <a:ext cx="1476164" cy="369332"/>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トイレ</a:t>
            </a:r>
            <a:endParaRPr kumimoji="1" lang="ja-JP" altLang="en-US" dirty="0">
              <a:latin typeface="HG丸ｺﾞｼｯｸM-PRO" panose="020F0600000000000000" pitchFamily="50" charset="-128"/>
              <a:ea typeface="HG丸ｺﾞｼｯｸM-PRO" panose="020F0600000000000000" pitchFamily="50" charset="-128"/>
            </a:endParaRPr>
          </a:p>
        </p:txBody>
      </p:sp>
      <p:pic>
        <p:nvPicPr>
          <p:cNvPr id="1027" name="Picture 3" descr="C:\Users\jyoumu\AppData\Local\Microsoft\Windows\Temporary Internet Files\Content.IE5\LKJXQHLN\lgi01a2014012304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2723245" y="5589240"/>
            <a:ext cx="697845" cy="792088"/>
          </a:xfrm>
          <a:prstGeom prst="rect">
            <a:avLst/>
          </a:prstGeom>
          <a:noFill/>
          <a:extLst>
            <a:ext uri="{909E8E84-426E-40DD-AFC4-6F175D3DCCD1}">
              <a14:hiddenFill xmlns:a14="http://schemas.microsoft.com/office/drawing/2010/main">
                <a:solidFill>
                  <a:srgbClr val="FFFFFF"/>
                </a:solidFill>
              </a14:hiddenFill>
            </a:ext>
          </a:extLst>
        </p:spPr>
      </p:pic>
      <p:pic>
        <p:nvPicPr>
          <p:cNvPr id="54" name="図 53" descr="C:\Users\user003\Documents\P1030378.JPG"/>
          <p:cNvPicPr/>
          <p:nvPr/>
        </p:nvPicPr>
        <p:blipFill rotWithShape="1">
          <a:blip r:embed="rId3" cstate="print">
            <a:extLst>
              <a:ext uri="{28A0092B-C50C-407E-A947-70E740481C1C}">
                <a14:useLocalDpi xmlns:a14="http://schemas.microsoft.com/office/drawing/2010/main" val="0"/>
              </a:ext>
            </a:extLst>
          </a:blip>
          <a:srcRect l="8841"/>
          <a:stretch/>
        </p:blipFill>
        <p:spPr bwMode="auto">
          <a:xfrm>
            <a:off x="7020272" y="796194"/>
            <a:ext cx="1655445" cy="1362075"/>
          </a:xfrm>
          <a:prstGeom prst="rect">
            <a:avLst/>
          </a:prstGeom>
          <a:noFill/>
          <a:ln>
            <a:noFill/>
          </a:ln>
          <a:extLst>
            <a:ext uri="{53640926-AAD7-44D8-BBD7-CCE9431645EC}">
              <a14:shadowObscured xmlns:a14="http://schemas.microsoft.com/office/drawing/2010/main"/>
            </a:ext>
          </a:extLst>
        </p:spPr>
      </p:pic>
      <p:pic>
        <p:nvPicPr>
          <p:cNvPr id="55" name="図 54" descr="\\192.168.0.250\共有\地域福祉課\画像・動画\2015.2.18　おかえりなさいプロジェクト\P2180029.JPG"/>
          <p:cNvPicPr/>
          <p:nvPr/>
        </p:nvPicPr>
        <p:blipFill rotWithShape="1">
          <a:blip r:embed="rId4" cstate="print">
            <a:extLst>
              <a:ext uri="{28A0092B-C50C-407E-A947-70E740481C1C}">
                <a14:useLocalDpi xmlns:a14="http://schemas.microsoft.com/office/drawing/2010/main" val="0"/>
              </a:ext>
            </a:extLst>
          </a:blip>
          <a:srcRect b="1606"/>
          <a:stretch/>
        </p:blipFill>
        <p:spPr bwMode="auto">
          <a:xfrm>
            <a:off x="5082390" y="819785"/>
            <a:ext cx="1742817" cy="2178707"/>
          </a:xfrm>
          <a:prstGeom prst="rect">
            <a:avLst/>
          </a:prstGeom>
          <a:noFill/>
          <a:ln>
            <a:noFill/>
          </a:ln>
          <a:extLst>
            <a:ext uri="{53640926-AAD7-44D8-BBD7-CCE9431645EC}">
              <a14:shadowObscured xmlns:a14="http://schemas.microsoft.com/office/drawing/2010/main"/>
            </a:ext>
          </a:extLst>
        </p:spPr>
      </p:pic>
      <p:cxnSp>
        <p:nvCxnSpPr>
          <p:cNvPr id="53" name="直線コネクタ 52"/>
          <p:cNvCxnSpPr/>
          <p:nvPr/>
        </p:nvCxnSpPr>
        <p:spPr>
          <a:xfrm flipH="1" flipV="1">
            <a:off x="2719818" y="4653136"/>
            <a:ext cx="206010" cy="792088"/>
          </a:xfrm>
          <a:prstGeom prst="line">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flipH="1">
            <a:off x="3399421" y="5697252"/>
            <a:ext cx="362457" cy="10801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1985163" y="4137878"/>
            <a:ext cx="1476164" cy="369332"/>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段差</a:t>
            </a:r>
            <a:endParaRPr kumimoji="1" lang="ja-JP" altLang="en-US" dirty="0">
              <a:latin typeface="HG丸ｺﾞｼｯｸM-PRO" panose="020F0600000000000000" pitchFamily="50" charset="-128"/>
              <a:ea typeface="HG丸ｺﾞｼｯｸM-PRO" panose="020F0600000000000000" pitchFamily="50" charset="-128"/>
            </a:endParaRPr>
          </a:p>
        </p:txBody>
      </p:sp>
      <p:pic>
        <p:nvPicPr>
          <p:cNvPr id="64" name="Picture 3" descr="C:\Users\jyoumu\AppData\Local\Microsoft\Windows\Temporary Internet Files\Content.IE5\LKJXQHLN\lgi01a20140123040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11109" y="2433092"/>
            <a:ext cx="681092" cy="792088"/>
          </a:xfrm>
          <a:prstGeom prst="rect">
            <a:avLst/>
          </a:prstGeom>
          <a:noFill/>
          <a:extLst>
            <a:ext uri="{909E8E84-426E-40DD-AFC4-6F175D3DCCD1}">
              <a14:hiddenFill xmlns:a14="http://schemas.microsoft.com/office/drawing/2010/main">
                <a:solidFill>
                  <a:srgbClr val="FFFFFF"/>
                </a:solidFill>
              </a14:hiddenFill>
            </a:ext>
          </a:extLst>
        </p:spPr>
      </p:pic>
      <p:sp>
        <p:nvSpPr>
          <p:cNvPr id="61" name="右矢印 60"/>
          <p:cNvSpPr/>
          <p:nvPr/>
        </p:nvSpPr>
        <p:spPr>
          <a:xfrm rot="10800000">
            <a:off x="6501170" y="1476724"/>
            <a:ext cx="648073" cy="32868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 name="直線矢印コネクタ 64"/>
          <p:cNvCxnSpPr>
            <a:stCxn id="63" idx="0"/>
          </p:cNvCxnSpPr>
          <p:nvPr/>
        </p:nvCxnSpPr>
        <p:spPr>
          <a:xfrm flipV="1">
            <a:off x="2723245" y="3212976"/>
            <a:ext cx="99578" cy="92490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flipV="1">
            <a:off x="2231740" y="2290551"/>
            <a:ext cx="379369" cy="27435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8" name="円/楕円 67"/>
          <p:cNvSpPr/>
          <p:nvPr/>
        </p:nvSpPr>
        <p:spPr>
          <a:xfrm>
            <a:off x="2158119" y="3801755"/>
            <a:ext cx="1155354"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3375526" y="3982090"/>
            <a:ext cx="1680968" cy="369332"/>
          </a:xfrm>
          <a:prstGeom prst="rect">
            <a:avLst/>
          </a:prstGeom>
          <a:noFill/>
        </p:spPr>
        <p:txBody>
          <a:bodyPr wrap="square" rtlCol="0">
            <a:spAutoFit/>
          </a:bodyPr>
          <a:lstStyle/>
          <a:p>
            <a:r>
              <a:rPr kumimoji="1" lang="ja-JP" altLang="en-US" dirty="0" smtClean="0">
                <a:solidFill>
                  <a:srgbClr val="FF0000"/>
                </a:solidFill>
                <a:latin typeface="HGP創英角ｺﾞｼｯｸUB" panose="020B0900000000000000" pitchFamily="50" charset="-128"/>
                <a:ea typeface="HGP創英角ｺﾞｼｯｸUB" panose="020B0900000000000000" pitchFamily="50" charset="-128"/>
              </a:rPr>
              <a:t>←段差の解消</a:t>
            </a:r>
            <a:endParaRPr kumimoji="1" lang="ja-JP" altLang="en-US"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72" name="円/楕円 71"/>
          <p:cNvSpPr/>
          <p:nvPr/>
        </p:nvSpPr>
        <p:spPr>
          <a:xfrm>
            <a:off x="1063377" y="2087687"/>
            <a:ext cx="577677"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124449" y="1456399"/>
            <a:ext cx="1680968" cy="646331"/>
          </a:xfrm>
          <a:prstGeom prst="rect">
            <a:avLst/>
          </a:prstGeom>
          <a:noFill/>
        </p:spPr>
        <p:txBody>
          <a:bodyPr wrap="square" rtlCol="0">
            <a:spAutoFit/>
          </a:bodyPr>
          <a:lstStyle/>
          <a:p>
            <a:r>
              <a:rPr kumimoji="1" lang="ja-JP" altLang="en-US" dirty="0" smtClean="0">
                <a:solidFill>
                  <a:srgbClr val="FF0000"/>
                </a:solidFill>
                <a:latin typeface="HGP創英角ｺﾞｼｯｸUB" panose="020B0900000000000000" pitchFamily="50" charset="-128"/>
                <a:ea typeface="HGP創英角ｺﾞｼｯｸUB" panose="020B0900000000000000" pitchFamily="50" charset="-128"/>
              </a:rPr>
              <a:t>手摺の設置</a:t>
            </a:r>
            <a:endParaRPr kumimoji="1" lang="en-US" altLang="ja-JP" dirty="0" smtClean="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dirty="0" smtClean="0">
                <a:solidFill>
                  <a:srgbClr val="FF0000"/>
                </a:solidFill>
                <a:latin typeface="HGP創英角ｺﾞｼｯｸUB" panose="020B0900000000000000" pitchFamily="50" charset="-128"/>
                <a:ea typeface="HGP創英角ｺﾞｼｯｸUB" panose="020B0900000000000000" pitchFamily="50" charset="-128"/>
              </a:rPr>
              <a:t>　　　　　　↓</a:t>
            </a:r>
            <a:endParaRPr kumimoji="1" lang="ja-JP" altLang="en-US"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69" name="テキスト ボックス 68"/>
          <p:cNvSpPr txBox="1"/>
          <p:nvPr/>
        </p:nvSpPr>
        <p:spPr>
          <a:xfrm>
            <a:off x="4828078" y="2998492"/>
            <a:ext cx="3899006" cy="2785378"/>
          </a:xfrm>
          <a:prstGeom prst="rect">
            <a:avLst/>
          </a:prstGeom>
          <a:noFill/>
        </p:spPr>
        <p:txBody>
          <a:bodyPr wrap="square" rtlCol="0">
            <a:spAutoFit/>
          </a:bodyPr>
          <a:lstStyle/>
          <a:p>
            <a:pPr algn="just"/>
            <a:r>
              <a:rPr kumimoji="1" lang="ja-JP" altLang="en-US" sz="1400" dirty="0" smtClean="0">
                <a:latin typeface="HGP明朝E" panose="02020900000000000000" pitchFamily="18" charset="-128"/>
                <a:ea typeface="HGP明朝E" panose="02020900000000000000" pitchFamily="18" charset="-128"/>
              </a:rPr>
              <a:t>　</a:t>
            </a:r>
            <a:r>
              <a:rPr kumimoji="1" lang="ja-JP" altLang="en-US" sz="1150" dirty="0" smtClean="0">
                <a:latin typeface="HGP明朝E" panose="02020900000000000000" pitchFamily="18" charset="-128"/>
                <a:ea typeface="HGP明朝E" panose="02020900000000000000" pitchFamily="18" charset="-128"/>
              </a:rPr>
              <a:t>本人と家族の希望を叶えるために、借家という制約の中、簡易な住宅改修を試みました。居室出口の段差解消とトイレの手摺の設置です。簡易とはいえ、改修に失敗は許されません。理学療法士と一級建築士がタッグを組んで本人、母親の協力のもと、慎重に作業を進めました（手摺の設置が母親の介護</a:t>
            </a:r>
            <a:r>
              <a:rPr kumimoji="1" lang="ja-JP" altLang="en-US" sz="1150" smtClean="0">
                <a:latin typeface="HGP明朝E" panose="02020900000000000000" pitchFamily="18" charset="-128"/>
                <a:ea typeface="HGP明朝E" panose="02020900000000000000" pitchFamily="18" charset="-128"/>
              </a:rPr>
              <a:t>の妨げるよう</a:t>
            </a:r>
            <a:r>
              <a:rPr kumimoji="1" lang="ja-JP" altLang="en-US" sz="1150" dirty="0" smtClean="0">
                <a:latin typeface="HGP明朝E" panose="02020900000000000000" pitchFamily="18" charset="-128"/>
                <a:ea typeface="HGP明朝E" panose="02020900000000000000" pitchFamily="18" charset="-128"/>
              </a:rPr>
              <a:t>では元も子もないからです。本人の自立と介護のし易さ両面に寄与しなければならないのです）。三浦市社会福祉協議会では在宅の「宅」に着目した支援を実践しています。それには、建築士の視点（支援）が欠かせません。また、トイレなど３人が共有するスペースに「手摺」などを取り付ける際は、それが他の２人のストレスにならないか、慎重に検証する必要があります</a:t>
            </a:r>
            <a:r>
              <a:rPr lang="ja-JP" altLang="en-US" sz="1150" dirty="0" smtClean="0">
                <a:latin typeface="HGP明朝E" panose="02020900000000000000" pitchFamily="18" charset="-128"/>
                <a:ea typeface="HGP明朝E" panose="02020900000000000000" pitchFamily="18" charset="-128"/>
              </a:rPr>
              <a:t>。故に、自ら</a:t>
            </a:r>
            <a:r>
              <a:rPr lang="ja-JP" altLang="en-US" sz="1150" dirty="0">
                <a:latin typeface="HGP明朝E" panose="02020900000000000000" pitchFamily="18" charset="-128"/>
                <a:ea typeface="HGP明朝E" panose="02020900000000000000" pitchFamily="18" charset="-128"/>
              </a:rPr>
              <a:t>移動すると</a:t>
            </a:r>
            <a:r>
              <a:rPr lang="ja-JP" altLang="en-US" sz="1150" dirty="0" smtClean="0">
                <a:latin typeface="HGP明朝E" panose="02020900000000000000" pitchFamily="18" charset="-128"/>
                <a:ea typeface="HGP明朝E" panose="02020900000000000000" pitchFamily="18" charset="-128"/>
              </a:rPr>
              <a:t>いう</a:t>
            </a:r>
            <a:r>
              <a:rPr lang="ja-JP" altLang="en-US" sz="1150" dirty="0">
                <a:latin typeface="HGP明朝E" panose="02020900000000000000" pitchFamily="18" charset="-128"/>
                <a:ea typeface="HGP明朝E" panose="02020900000000000000" pitchFamily="18" charset="-128"/>
              </a:rPr>
              <a:t>ヒトの最も基本的な動作の専門家で</a:t>
            </a:r>
            <a:r>
              <a:rPr lang="ja-JP" altLang="en-US" sz="1150" dirty="0" smtClean="0">
                <a:latin typeface="HGP明朝E" panose="02020900000000000000" pitchFamily="18" charset="-128"/>
                <a:ea typeface="HGP明朝E" panose="02020900000000000000" pitchFamily="18" charset="-128"/>
              </a:rPr>
              <a:t>ある</a:t>
            </a:r>
            <a:r>
              <a:rPr kumimoji="1" lang="ja-JP" altLang="en-US" sz="1150" dirty="0" smtClean="0">
                <a:latin typeface="HGP明朝E" panose="02020900000000000000" pitchFamily="18" charset="-128"/>
                <a:ea typeface="HGP明朝E" panose="02020900000000000000" pitchFamily="18" charset="-128"/>
              </a:rPr>
              <a:t>理学療法士と「住宅」の専門家である建築士が、それぞれの視点から共通の目標に向かってアプローチすることが求められるのです。</a:t>
            </a:r>
            <a:endParaRPr kumimoji="1" lang="ja-JP" altLang="en-US" sz="115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73101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fade">
                                      <p:cBhvr>
                                        <p:cTn id="12" dur="5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500"/>
                                        <p:tgtEl>
                                          <p:spTgt spid="5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3"/>
                                        </p:tgtEl>
                                        <p:attrNameLst>
                                          <p:attrName>style.visibility</p:attrName>
                                        </p:attrNameLst>
                                      </p:cBhvr>
                                      <p:to>
                                        <p:strVal val="visible"/>
                                      </p:to>
                                    </p:set>
                                    <p:animEffect transition="in" filter="fade">
                                      <p:cBhvr>
                                        <p:cTn id="27" dur="500"/>
                                        <p:tgtEl>
                                          <p:spTgt spid="6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fade">
                                      <p:cBhvr>
                                        <p:cTn id="32" dur="500"/>
                                        <p:tgtEl>
                                          <p:spTgt spid="6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fade">
                                      <p:cBhvr>
                                        <p:cTn id="37" dur="500"/>
                                        <p:tgtEl>
                                          <p:spTgt spid="6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7"/>
                                        </p:tgtEl>
                                        <p:attrNameLst>
                                          <p:attrName>style.visibility</p:attrName>
                                        </p:attrNameLst>
                                      </p:cBhvr>
                                      <p:to>
                                        <p:strVal val="visible"/>
                                      </p:to>
                                    </p:set>
                                    <p:animEffect transition="in" filter="fade">
                                      <p:cBhvr>
                                        <p:cTn id="42" dur="500"/>
                                        <p:tgtEl>
                                          <p:spTgt spid="6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8"/>
                                        </p:tgtEl>
                                        <p:attrNameLst>
                                          <p:attrName>style.visibility</p:attrName>
                                        </p:attrNameLst>
                                      </p:cBhvr>
                                      <p:to>
                                        <p:strVal val="visible"/>
                                      </p:to>
                                    </p:set>
                                    <p:animEffect transition="in" filter="fade">
                                      <p:cBhvr>
                                        <p:cTn id="47" dur="500"/>
                                        <p:tgtEl>
                                          <p:spTgt spid="6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1"/>
                                        </p:tgtEl>
                                        <p:attrNameLst>
                                          <p:attrName>style.visibility</p:attrName>
                                        </p:attrNameLst>
                                      </p:cBhvr>
                                      <p:to>
                                        <p:strVal val="visible"/>
                                      </p:to>
                                    </p:set>
                                    <p:animEffect transition="in" filter="fade">
                                      <p:cBhvr>
                                        <p:cTn id="52" dur="500"/>
                                        <p:tgtEl>
                                          <p:spTgt spid="7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fade">
                                      <p:cBhvr>
                                        <p:cTn id="57" dur="500"/>
                                        <p:tgtEl>
                                          <p:spTgt spid="7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73"/>
                                        </p:tgtEl>
                                        <p:attrNameLst>
                                          <p:attrName>style.visibility</p:attrName>
                                        </p:attrNameLst>
                                      </p:cBhvr>
                                      <p:to>
                                        <p:strVal val="visible"/>
                                      </p:to>
                                    </p:set>
                                    <p:animEffect transition="in" filter="fade">
                                      <p:cBhvr>
                                        <p:cTn id="62" dur="500"/>
                                        <p:tgtEl>
                                          <p:spTgt spid="7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fade">
                                      <p:cBhvr>
                                        <p:cTn id="67" dur="500"/>
                                        <p:tgtEl>
                                          <p:spTgt spid="5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61"/>
                                        </p:tgtEl>
                                        <p:attrNameLst>
                                          <p:attrName>style.visibility</p:attrName>
                                        </p:attrNameLst>
                                      </p:cBhvr>
                                      <p:to>
                                        <p:strVal val="visible"/>
                                      </p:to>
                                    </p:set>
                                    <p:animEffect transition="in" filter="fade">
                                      <p:cBhvr>
                                        <p:cTn id="72" dur="500"/>
                                        <p:tgtEl>
                                          <p:spTgt spid="6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fade">
                                      <p:cBhvr>
                                        <p:cTn id="77" dur="500"/>
                                        <p:tgtEl>
                                          <p:spTgt spid="5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69"/>
                                        </p:tgtEl>
                                        <p:attrNameLst>
                                          <p:attrName>style.visibility</p:attrName>
                                        </p:attrNameLst>
                                      </p:cBhvr>
                                      <p:to>
                                        <p:strVal val="visible"/>
                                      </p:to>
                                    </p:set>
                                    <p:animEffect transition="in" filter="fade">
                                      <p:cBhvr>
                                        <p:cTn id="8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1" grpId="0" animBg="1"/>
      <p:bldP spid="68" grpId="0" animBg="1"/>
      <p:bldP spid="71" grpId="0"/>
      <p:bldP spid="72" grpId="0" animBg="1"/>
      <p:bldP spid="73" grpId="0"/>
      <p:bldP spid="6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solidFill>
                  <a:schemeClr val="tx1"/>
                </a:solidFill>
                <a:latin typeface="HGP明朝E" panose="02020900000000000000" pitchFamily="18" charset="-128"/>
                <a:ea typeface="HGP明朝E" panose="02020900000000000000" pitchFamily="18" charset="-128"/>
              </a:rPr>
              <a:t>トイレに移動できる体づくり</a:t>
            </a:r>
            <a:endParaRPr kumimoji="1" lang="ja-JP" altLang="en-US" sz="3600" dirty="0">
              <a:solidFill>
                <a:schemeClr val="tx1"/>
              </a:solidFill>
              <a:latin typeface="HGP明朝E" panose="02020900000000000000" pitchFamily="18" charset="-128"/>
              <a:ea typeface="HGP明朝E" panose="02020900000000000000" pitchFamily="18" charset="-128"/>
            </a:endParaRPr>
          </a:p>
        </p:txBody>
      </p:sp>
      <p:sp>
        <p:nvSpPr>
          <p:cNvPr id="3" name="コンテンツ プレースホルダー 2"/>
          <p:cNvSpPr>
            <a:spLocks noGrp="1"/>
          </p:cNvSpPr>
          <p:nvPr>
            <p:ph sz="quarter" idx="1"/>
          </p:nvPr>
        </p:nvSpPr>
        <p:spPr>
          <a:xfrm>
            <a:off x="3939977" y="1556792"/>
            <a:ext cx="4789040" cy="4873752"/>
          </a:xfrm>
        </p:spPr>
        <p:txBody>
          <a:bodyPr>
            <a:normAutofit/>
          </a:bodyPr>
          <a:lstStyle/>
          <a:p>
            <a:pPr marL="0" indent="0" algn="just">
              <a:buNone/>
            </a:pPr>
            <a:r>
              <a:rPr lang="ja-JP" altLang="en-US" sz="1200" dirty="0" smtClean="0">
                <a:latin typeface="HGP明朝E" panose="02020900000000000000" pitchFamily="18" charset="-128"/>
                <a:ea typeface="HGP明朝E" panose="02020900000000000000" pitchFamily="18" charset="-128"/>
              </a:rPr>
              <a:t>　</a:t>
            </a:r>
            <a:r>
              <a:rPr lang="ja-JP" altLang="en-US" sz="1150" dirty="0" smtClean="0">
                <a:latin typeface="HGP明朝E" panose="02020900000000000000" pitchFamily="18" charset="-128"/>
                <a:ea typeface="HGP明朝E" panose="02020900000000000000" pitchFamily="18" charset="-128"/>
              </a:rPr>
              <a:t>全身性エリテマトーデスは</a:t>
            </a:r>
            <a:r>
              <a:rPr lang="ja-JP" altLang="en-US" sz="1150" dirty="0">
                <a:latin typeface="HGP明朝E" panose="02020900000000000000" pitchFamily="18" charset="-128"/>
                <a:ea typeface="HGP明朝E" panose="02020900000000000000" pitchFamily="18" charset="-128"/>
              </a:rPr>
              <a:t>、全身の臓器に原因不明の炎症が起こる、自己免疫疾患の一種</a:t>
            </a:r>
            <a:r>
              <a:rPr lang="ja-JP" altLang="en-US" sz="1150" dirty="0" smtClean="0">
                <a:latin typeface="HGP明朝E" panose="02020900000000000000" pitchFamily="18" charset="-128"/>
                <a:ea typeface="HGP明朝E" panose="02020900000000000000" pitchFamily="18" charset="-128"/>
              </a:rPr>
              <a:t>で、膠原病と</a:t>
            </a:r>
            <a:r>
              <a:rPr lang="ja-JP" altLang="en-US" sz="1150" dirty="0">
                <a:latin typeface="HGP明朝E" panose="02020900000000000000" pitchFamily="18" charset="-128"/>
                <a:ea typeface="HGP明朝E" panose="02020900000000000000" pitchFamily="18" charset="-128"/>
              </a:rPr>
              <a:t>して分類されて</a:t>
            </a:r>
            <a:r>
              <a:rPr lang="ja-JP" altLang="en-US" sz="1150" dirty="0" smtClean="0">
                <a:latin typeface="HGP明朝E" panose="02020900000000000000" pitchFamily="18" charset="-128"/>
                <a:ea typeface="HGP明朝E" panose="02020900000000000000" pitchFamily="18" charset="-128"/>
              </a:rPr>
              <a:t>います。全身性</a:t>
            </a:r>
            <a:r>
              <a:rPr lang="ja-JP" altLang="en-US" sz="1150" dirty="0">
                <a:latin typeface="HGP明朝E" panose="02020900000000000000" pitchFamily="18" charset="-128"/>
                <a:ea typeface="HGP明朝E" panose="02020900000000000000" pitchFamily="18" charset="-128"/>
              </a:rPr>
              <a:t>エリテマトーデスの免疫異常を是正するためには副腎皮質ステロイド剤の投与が必要</a:t>
            </a:r>
            <a:r>
              <a:rPr lang="ja-JP" altLang="en-US" sz="1150" dirty="0" smtClean="0">
                <a:latin typeface="HGP明朝E" panose="02020900000000000000" pitchFamily="18" charset="-128"/>
                <a:ea typeface="HGP明朝E" panose="02020900000000000000" pitchFamily="18" charset="-128"/>
              </a:rPr>
              <a:t>不可欠です。Ｍさんの場合、その副作用で大腿骨頭</a:t>
            </a:r>
            <a:r>
              <a:rPr lang="ja-JP" altLang="en-US" sz="1150" dirty="0">
                <a:latin typeface="HGP明朝E" panose="02020900000000000000" pitchFamily="18" charset="-128"/>
                <a:ea typeface="HGP明朝E" panose="02020900000000000000" pitchFamily="18" charset="-128"/>
              </a:rPr>
              <a:t>の一部が、血流の低下により壊死（骨が腐った状態ではなく、血が通わなくなって骨組織が死んだ状態</a:t>
            </a:r>
            <a:r>
              <a:rPr lang="ja-JP" altLang="en-US" sz="1150" dirty="0" smtClean="0">
                <a:latin typeface="HGP明朝E" panose="02020900000000000000" pitchFamily="18" charset="-128"/>
                <a:ea typeface="HGP明朝E" panose="02020900000000000000" pitchFamily="18" charset="-128"/>
              </a:rPr>
              <a:t>）する大腿骨頭壊死症を罹患しています。骨</a:t>
            </a:r>
            <a:r>
              <a:rPr lang="ja-JP" altLang="en-US" sz="1150" dirty="0">
                <a:latin typeface="HGP明朝E" panose="02020900000000000000" pitchFamily="18" charset="-128"/>
                <a:ea typeface="HGP明朝E" panose="02020900000000000000" pitchFamily="18" charset="-128"/>
              </a:rPr>
              <a:t>壊死</a:t>
            </a:r>
            <a:r>
              <a:rPr lang="ja-JP" altLang="en-US" sz="1150" dirty="0" smtClean="0">
                <a:latin typeface="HGP明朝E" panose="02020900000000000000" pitchFamily="18" charset="-128"/>
                <a:ea typeface="HGP明朝E" panose="02020900000000000000" pitchFamily="18" charset="-128"/>
              </a:rPr>
              <a:t>が発生すると</a:t>
            </a:r>
            <a:r>
              <a:rPr lang="ja-JP" altLang="en-US" sz="1150" dirty="0">
                <a:latin typeface="HGP明朝E" panose="02020900000000000000" pitchFamily="18" charset="-128"/>
                <a:ea typeface="HGP明朝E" panose="02020900000000000000" pitchFamily="18" charset="-128"/>
              </a:rPr>
              <a:t>、痛みが</a:t>
            </a:r>
            <a:r>
              <a:rPr lang="ja-JP" altLang="en-US" sz="1150" dirty="0" smtClean="0">
                <a:latin typeface="HGP明朝E" panose="02020900000000000000" pitchFamily="18" charset="-128"/>
                <a:ea typeface="HGP明朝E" panose="02020900000000000000" pitchFamily="18" charset="-128"/>
              </a:rPr>
              <a:t>出現するわけですが、これには時間差があるといわれています。</a:t>
            </a:r>
            <a:r>
              <a:rPr lang="ja-JP" altLang="en-US" sz="1150" dirty="0">
                <a:latin typeface="HGP明朝E" panose="02020900000000000000" pitchFamily="18" charset="-128"/>
                <a:ea typeface="HGP明朝E" panose="02020900000000000000" pitchFamily="18" charset="-128"/>
              </a:rPr>
              <a:t>つまり、骨壊死があるだけで</a:t>
            </a:r>
            <a:r>
              <a:rPr lang="ja-JP" altLang="en-US" sz="1150" dirty="0" smtClean="0">
                <a:latin typeface="HGP明朝E" panose="02020900000000000000" pitchFamily="18" charset="-128"/>
                <a:ea typeface="HGP明朝E" panose="02020900000000000000" pitchFamily="18" charset="-128"/>
              </a:rPr>
              <a:t>は痛まず、骨</a:t>
            </a:r>
            <a:r>
              <a:rPr lang="ja-JP" altLang="en-US" sz="1150" dirty="0">
                <a:latin typeface="HGP明朝E" panose="02020900000000000000" pitchFamily="18" charset="-128"/>
                <a:ea typeface="HGP明朝E" panose="02020900000000000000" pitchFamily="18" charset="-128"/>
              </a:rPr>
              <a:t>壊死に陥った部分が潰れることにより、痛みが</a:t>
            </a:r>
            <a:r>
              <a:rPr lang="ja-JP" altLang="en-US" sz="1150" dirty="0" smtClean="0">
                <a:latin typeface="HGP明朝E" panose="02020900000000000000" pitchFamily="18" charset="-128"/>
                <a:ea typeface="HGP明朝E" panose="02020900000000000000" pitchFamily="18" charset="-128"/>
              </a:rPr>
              <a:t>出現するのです。Ｍさんは痛みを訴えているので</a:t>
            </a:r>
            <a:r>
              <a:rPr lang="ja-JP" altLang="en-US" sz="1150" dirty="0">
                <a:latin typeface="HGP明朝E" panose="02020900000000000000" pitchFamily="18" charset="-128"/>
                <a:ea typeface="HGP明朝E" panose="02020900000000000000" pitchFamily="18" charset="-128"/>
              </a:rPr>
              <a:t>、おそらく骨壊死に陥った部分が</a:t>
            </a:r>
            <a:r>
              <a:rPr lang="ja-JP" altLang="en-US" sz="1150" dirty="0" smtClean="0">
                <a:latin typeface="HGP明朝E" panose="02020900000000000000" pitchFamily="18" charset="-128"/>
                <a:ea typeface="HGP明朝E" panose="02020900000000000000" pitchFamily="18" charset="-128"/>
              </a:rPr>
              <a:t>潰れているのでしょう。故に主治医からは、積極的な歩行訓練は控えるよう言われています。</a:t>
            </a:r>
            <a:endParaRPr lang="en-US" altLang="ja-JP" sz="1150" dirty="0" smtClean="0">
              <a:latin typeface="HGP明朝E" panose="02020900000000000000" pitchFamily="18" charset="-128"/>
              <a:ea typeface="HGP明朝E" panose="02020900000000000000" pitchFamily="18" charset="-128"/>
            </a:endParaRPr>
          </a:p>
          <a:p>
            <a:pPr marL="0" indent="0" algn="just">
              <a:buNone/>
            </a:pPr>
            <a:r>
              <a:rPr kumimoji="1" lang="ja-JP" altLang="en-US" sz="1150" dirty="0">
                <a:latin typeface="HGP明朝E" panose="02020900000000000000" pitchFamily="18" charset="-128"/>
                <a:ea typeface="HGP明朝E" panose="02020900000000000000" pitchFamily="18" charset="-128"/>
              </a:rPr>
              <a:t>　</a:t>
            </a:r>
            <a:r>
              <a:rPr kumimoji="1" lang="ja-JP" altLang="en-US" sz="1150" dirty="0" smtClean="0">
                <a:latin typeface="HGP明朝E" panose="02020900000000000000" pitchFamily="18" charset="-128"/>
                <a:ea typeface="HGP明朝E" panose="02020900000000000000" pitchFamily="18" charset="-128"/>
              </a:rPr>
              <a:t>そこで我々が、選択したのが、ベッド～トイレ間の移動に車いすを用いる方法です。ベッド</a:t>
            </a:r>
            <a:r>
              <a:rPr lang="ja-JP" altLang="en-US" sz="1150" dirty="0">
                <a:latin typeface="HGP明朝E" panose="02020900000000000000" pitchFamily="18" charset="-128"/>
                <a:ea typeface="HGP明朝E" panose="02020900000000000000" pitchFamily="18" charset="-128"/>
              </a:rPr>
              <a:t>から</a:t>
            </a:r>
            <a:r>
              <a:rPr kumimoji="1" lang="ja-JP" altLang="en-US" sz="1150" dirty="0" smtClean="0">
                <a:latin typeface="HGP明朝E" panose="02020900000000000000" pitchFamily="18" charset="-128"/>
                <a:ea typeface="HGP明朝E" panose="02020900000000000000" pitchFamily="18" charset="-128"/>
              </a:rPr>
              <a:t>車いすへの移乗、車いすから便座への移乗ができれば、とりあえずは、Ｍさんと母親</a:t>
            </a:r>
            <a:r>
              <a:rPr lang="ja-JP" altLang="en-US" sz="1150" dirty="0">
                <a:latin typeface="HGP明朝E" panose="02020900000000000000" pitchFamily="18" charset="-128"/>
                <a:ea typeface="HGP明朝E" panose="02020900000000000000" pitchFamily="18" charset="-128"/>
              </a:rPr>
              <a:t>の「一人でトイレにいけるように</a:t>
            </a:r>
            <a:r>
              <a:rPr lang="ja-JP" altLang="en-US" sz="1150" dirty="0" smtClean="0">
                <a:latin typeface="HGP明朝E" panose="02020900000000000000" pitchFamily="18" charset="-128"/>
                <a:ea typeface="HGP明朝E" panose="02020900000000000000" pitchFamily="18" charset="-128"/>
              </a:rPr>
              <a:t>なりたい（いけるようになってほしい）。」という願いをかなえることができます。</a:t>
            </a:r>
            <a:endParaRPr lang="en-US" altLang="ja-JP" sz="1150" dirty="0" smtClean="0">
              <a:latin typeface="HGP明朝E" panose="02020900000000000000" pitchFamily="18" charset="-128"/>
              <a:ea typeface="HGP明朝E" panose="02020900000000000000" pitchFamily="18" charset="-128"/>
            </a:endParaRPr>
          </a:p>
          <a:p>
            <a:pPr marL="0" indent="0" algn="just">
              <a:buNone/>
            </a:pPr>
            <a:r>
              <a:rPr lang="ja-JP" altLang="en-US" sz="1150" dirty="0">
                <a:latin typeface="HGP明朝E" panose="02020900000000000000" pitchFamily="18" charset="-128"/>
                <a:ea typeface="HGP明朝E" panose="02020900000000000000" pitchFamily="18" charset="-128"/>
              </a:rPr>
              <a:t>　幸いＭさんの場合</a:t>
            </a:r>
            <a:r>
              <a:rPr lang="ja-JP" altLang="en-US" sz="1150" dirty="0" smtClean="0">
                <a:latin typeface="HGP明朝E" panose="02020900000000000000" pitchFamily="18" charset="-128"/>
                <a:ea typeface="HGP明朝E" panose="02020900000000000000" pitchFamily="18" charset="-128"/>
              </a:rPr>
              <a:t>、単座位（足</a:t>
            </a:r>
            <a:r>
              <a:rPr lang="ja-JP" altLang="en-US" sz="1150" dirty="0">
                <a:latin typeface="HGP明朝E" panose="02020900000000000000" pitchFamily="18" charset="-128"/>
                <a:ea typeface="HGP明朝E" panose="02020900000000000000" pitchFamily="18" charset="-128"/>
              </a:rPr>
              <a:t>を下ろしてイスやベッドに座っている</a:t>
            </a:r>
            <a:r>
              <a:rPr lang="ja-JP" altLang="en-US" sz="1150" dirty="0" smtClean="0">
                <a:latin typeface="HGP明朝E" panose="02020900000000000000" pitchFamily="18" charset="-128"/>
                <a:ea typeface="HGP明朝E" panose="02020900000000000000" pitchFamily="18" charset="-128"/>
              </a:rPr>
              <a:t>こと）が可能だったので、理学療法士は主に立ち上がりの訓練をＭさんに施しました。同時進行で家庭訪問を繰り返し前述の住宅改修もおこなっています。</a:t>
            </a:r>
            <a:endParaRPr lang="en-US" altLang="ja-JP" sz="1150" dirty="0" smtClean="0">
              <a:latin typeface="HGP明朝E" panose="02020900000000000000" pitchFamily="18" charset="-128"/>
              <a:ea typeface="HGP明朝E" panose="02020900000000000000" pitchFamily="18" charset="-128"/>
            </a:endParaRPr>
          </a:p>
          <a:p>
            <a:pPr marL="0" indent="0" algn="just">
              <a:buNone/>
            </a:pPr>
            <a:r>
              <a:rPr lang="ja-JP" altLang="en-US" sz="1150" dirty="0" smtClean="0">
                <a:latin typeface="HGP明朝E" panose="02020900000000000000" pitchFamily="18" charset="-128"/>
                <a:ea typeface="HGP明朝E" panose="02020900000000000000" pitchFamily="18" charset="-128"/>
              </a:rPr>
              <a:t>　なお、この訓練は今も続いています。三浦市社会福祉協議会が地域福祉センターに設置した特設リハビリテーションルームには</a:t>
            </a:r>
            <a:r>
              <a:rPr lang="ja-JP" altLang="en-US" sz="1150" dirty="0">
                <a:latin typeface="HGP明朝E" panose="02020900000000000000" pitchFamily="18" charset="-128"/>
                <a:ea typeface="HGP明朝E" panose="02020900000000000000" pitchFamily="18" charset="-128"/>
              </a:rPr>
              <a:t>、左写真下段の</a:t>
            </a:r>
            <a:r>
              <a:rPr lang="ja-JP" altLang="en-US" sz="1150" dirty="0" smtClean="0">
                <a:latin typeface="HGP明朝E" panose="02020900000000000000" pitchFamily="18" charset="-128"/>
                <a:ea typeface="HGP明朝E" panose="02020900000000000000" pitchFamily="18" charset="-128"/>
              </a:rPr>
              <a:t>機器が設置</a:t>
            </a:r>
            <a:r>
              <a:rPr lang="ja-JP" altLang="en-US" sz="1150" dirty="0">
                <a:latin typeface="HGP明朝E" panose="02020900000000000000" pitchFamily="18" charset="-128"/>
                <a:ea typeface="HGP明朝E" panose="02020900000000000000" pitchFamily="18" charset="-128"/>
              </a:rPr>
              <a:t>されてます</a:t>
            </a:r>
            <a:r>
              <a:rPr lang="ja-JP" altLang="en-US" sz="1150" dirty="0" smtClean="0">
                <a:latin typeface="HGP明朝E" panose="02020900000000000000" pitchFamily="18" charset="-128"/>
                <a:ea typeface="HGP明朝E" panose="02020900000000000000" pitchFamily="18" charset="-128"/>
              </a:rPr>
              <a:t>。個々人の住宅環境</a:t>
            </a:r>
            <a:r>
              <a:rPr lang="ja-JP" altLang="en-US" sz="1150" dirty="0">
                <a:latin typeface="HGP明朝E" panose="02020900000000000000" pitchFamily="18" charset="-128"/>
                <a:ea typeface="HGP明朝E" panose="02020900000000000000" pitchFamily="18" charset="-128"/>
              </a:rPr>
              <a:t>を疑似的に</a:t>
            </a:r>
            <a:r>
              <a:rPr lang="ja-JP" altLang="en-US" sz="1150" dirty="0" smtClean="0">
                <a:latin typeface="HGP明朝E" panose="02020900000000000000" pitchFamily="18" charset="-128"/>
                <a:ea typeface="HGP明朝E" panose="02020900000000000000" pitchFamily="18" charset="-128"/>
              </a:rPr>
              <a:t>再現できる機器で、在宅生活に役立つ「生活リハビリ」を実践するためのものです。</a:t>
            </a:r>
            <a:endParaRPr kumimoji="1" lang="ja-JP" altLang="en-US" sz="1150" dirty="0">
              <a:latin typeface="HGP明朝E" panose="02020900000000000000" pitchFamily="18" charset="-128"/>
              <a:ea typeface="HGP明朝E" panose="02020900000000000000" pitchFamily="18" charset="-128"/>
            </a:endParaRPr>
          </a:p>
        </p:txBody>
      </p:sp>
      <p:pic>
        <p:nvPicPr>
          <p:cNvPr id="2050" name="Picture 2" descr="\\192.168.0.250\共有\2015.4.17　地センと花\IMG_526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628800"/>
            <a:ext cx="3707904" cy="247193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4221088"/>
            <a:ext cx="3707904" cy="23976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0557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99392"/>
            <a:ext cx="7467600" cy="1143000"/>
          </a:xfrm>
        </p:spPr>
        <p:txBody>
          <a:bodyPr>
            <a:normAutofit/>
          </a:bodyPr>
          <a:lstStyle/>
          <a:p>
            <a:r>
              <a:rPr lang="ja-JP" altLang="en-US" dirty="0">
                <a:solidFill>
                  <a:schemeClr val="tx1"/>
                </a:solidFill>
                <a:latin typeface="HGP明朝E" panose="02020900000000000000" pitchFamily="18" charset="-128"/>
                <a:ea typeface="HGP明朝E" panose="02020900000000000000" pitchFamily="18" charset="-128"/>
              </a:rPr>
              <a:t>特設</a:t>
            </a:r>
            <a:r>
              <a:rPr lang="ja-JP" altLang="en-US" dirty="0" smtClean="0">
                <a:solidFill>
                  <a:schemeClr val="tx1"/>
                </a:solidFill>
                <a:latin typeface="HGP明朝E" panose="02020900000000000000" pitchFamily="18" charset="-128"/>
                <a:ea typeface="HGP明朝E" panose="02020900000000000000" pitchFamily="18" charset="-128"/>
              </a:rPr>
              <a:t>リハビリテーションルームで、個々</a:t>
            </a:r>
            <a:r>
              <a:rPr kumimoji="1" lang="ja-JP" altLang="en-US" dirty="0" smtClean="0">
                <a:solidFill>
                  <a:schemeClr val="tx1"/>
                </a:solidFill>
                <a:latin typeface="HGP明朝E" panose="02020900000000000000" pitchFamily="18" charset="-128"/>
                <a:ea typeface="HGP明朝E" panose="02020900000000000000" pitchFamily="18" charset="-128"/>
              </a:rPr>
              <a:t>の利用者のニーズに基づいて「生活リハビリ」を実現</a:t>
            </a:r>
            <a:endParaRPr kumimoji="1" lang="ja-JP" altLang="en-US" dirty="0">
              <a:solidFill>
                <a:schemeClr val="tx1"/>
              </a:solidFill>
              <a:latin typeface="HGP明朝E" panose="02020900000000000000" pitchFamily="18" charset="-128"/>
              <a:ea typeface="HGP明朝E" panose="02020900000000000000" pitchFamily="18" charset="-128"/>
            </a:endParaRPr>
          </a:p>
        </p:txBody>
      </p:sp>
      <p:sp>
        <p:nvSpPr>
          <p:cNvPr id="3" name="コンテンツ プレースホルダー 2"/>
          <p:cNvSpPr>
            <a:spLocks noGrp="1"/>
          </p:cNvSpPr>
          <p:nvPr>
            <p:ph sz="quarter" idx="1"/>
          </p:nvPr>
        </p:nvSpPr>
        <p:spPr>
          <a:xfrm>
            <a:off x="107504" y="1052736"/>
            <a:ext cx="8640960" cy="3024336"/>
          </a:xfrm>
        </p:spPr>
        <p:txBody>
          <a:bodyPr>
            <a:noAutofit/>
          </a:bodyPr>
          <a:lstStyle/>
          <a:p>
            <a:pPr marL="0" indent="0" algn="just">
              <a:buNone/>
            </a:pPr>
            <a:r>
              <a:rPr lang="ja-JP" altLang="en-US" sz="1200" dirty="0" smtClean="0">
                <a:latin typeface="HGP明朝E" panose="02020900000000000000" pitchFamily="18" charset="-128"/>
                <a:ea typeface="HGP明朝E" panose="02020900000000000000" pitchFamily="18" charset="-128"/>
              </a:rPr>
              <a:t>　平成２７年４月、三浦市</a:t>
            </a:r>
            <a:r>
              <a:rPr lang="ja-JP" altLang="en-US" sz="1200" dirty="0">
                <a:latin typeface="HGP明朝E" panose="02020900000000000000" pitchFamily="18" charset="-128"/>
                <a:ea typeface="HGP明朝E" panose="02020900000000000000" pitchFamily="18" charset="-128"/>
              </a:rPr>
              <a:t>社会福祉協議会が地方自治法に基づいて指定管理する三浦市地域福祉センターに特設リハビリテーションルームを</a:t>
            </a:r>
            <a:r>
              <a:rPr lang="ja-JP" altLang="en-US" sz="1200" dirty="0" smtClean="0">
                <a:latin typeface="HGP明朝E" panose="02020900000000000000" pitchFamily="18" charset="-128"/>
                <a:ea typeface="HGP明朝E" panose="02020900000000000000" pitchFamily="18" charset="-128"/>
              </a:rPr>
              <a:t>新設しました。当該者の「住宅」と対を成す「おかえり</a:t>
            </a:r>
            <a:r>
              <a:rPr lang="ja-JP" altLang="en-US" sz="1200" dirty="0" err="1" smtClean="0">
                <a:latin typeface="HGP明朝E" panose="02020900000000000000" pitchFamily="18" charset="-128"/>
                <a:ea typeface="HGP明朝E" panose="02020900000000000000" pitchFamily="18" charset="-128"/>
              </a:rPr>
              <a:t>なさい</a:t>
            </a:r>
            <a:r>
              <a:rPr lang="ja-JP" altLang="en-US" sz="1200" dirty="0" smtClean="0">
                <a:latin typeface="HGP明朝E" panose="02020900000000000000" pitchFamily="18" charset="-128"/>
                <a:ea typeface="HGP明朝E" panose="02020900000000000000" pitchFamily="18" charset="-128"/>
              </a:rPr>
              <a:t>プロジェクト」のもう一方の「舞台」です。</a:t>
            </a:r>
            <a:endParaRPr lang="ja-JP" altLang="en-US" sz="1200" dirty="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　三浦市社会福祉協議会が</a:t>
            </a:r>
            <a:r>
              <a:rPr lang="ja-JP" altLang="en-US" sz="1200" dirty="0">
                <a:latin typeface="HGP明朝E" panose="02020900000000000000" pitchFamily="18" charset="-128"/>
                <a:ea typeface="HGP明朝E" panose="02020900000000000000" pitchFamily="18" charset="-128"/>
              </a:rPr>
              <a:t>、このリハビリルームによってめざすところは、安全なリハビリであり、元気の出るリハビリ</a:t>
            </a:r>
            <a:r>
              <a:rPr lang="ja-JP" altLang="en-US" sz="1200" dirty="0" smtClean="0">
                <a:latin typeface="HGP明朝E" panose="02020900000000000000" pitchFamily="18" charset="-128"/>
                <a:ea typeface="HGP明朝E" panose="02020900000000000000" pitchFamily="18" charset="-128"/>
              </a:rPr>
              <a:t>です</a:t>
            </a:r>
            <a:r>
              <a:rPr lang="ja-JP" altLang="en-US" sz="1200" dirty="0">
                <a:latin typeface="HGP明朝E" panose="02020900000000000000" pitchFamily="18" charset="-128"/>
                <a:ea typeface="HGP明朝E" panose="02020900000000000000" pitchFamily="18" charset="-128"/>
              </a:rPr>
              <a:t>。</a:t>
            </a:r>
          </a:p>
          <a:p>
            <a:pPr marL="0" indent="0" algn="just">
              <a:buNone/>
            </a:pPr>
            <a:r>
              <a:rPr lang="ja-JP" altLang="en-US" sz="1200" dirty="0" smtClean="0">
                <a:latin typeface="HGP明朝E" panose="02020900000000000000" pitchFamily="18" charset="-128"/>
                <a:ea typeface="HGP明朝E" panose="02020900000000000000" pitchFamily="18" charset="-128"/>
              </a:rPr>
              <a:t>　</a:t>
            </a:r>
            <a:r>
              <a:rPr lang="en-US" altLang="ja-JP" sz="1200" dirty="0" smtClean="0">
                <a:latin typeface="HGP明朝E" panose="02020900000000000000" pitchFamily="18" charset="-128"/>
                <a:ea typeface="HGP明朝E" panose="02020900000000000000" pitchFamily="18" charset="-128"/>
              </a:rPr>
              <a:t>WHO</a:t>
            </a:r>
            <a:r>
              <a:rPr lang="ja-JP" altLang="en-US" sz="1200" dirty="0">
                <a:latin typeface="HGP明朝E" panose="02020900000000000000" pitchFamily="18" charset="-128"/>
                <a:ea typeface="HGP明朝E" panose="02020900000000000000" pitchFamily="18" charset="-128"/>
              </a:rPr>
              <a:t>（世界保健機関）の定義（ </a:t>
            </a:r>
            <a:r>
              <a:rPr lang="en-US" altLang="ja-JP" sz="1200" dirty="0">
                <a:latin typeface="HGP明朝E" panose="02020900000000000000" pitchFamily="18" charset="-128"/>
                <a:ea typeface="HGP明朝E" panose="02020900000000000000" pitchFamily="18" charset="-128"/>
              </a:rPr>
              <a:t>1981</a:t>
            </a:r>
            <a:r>
              <a:rPr lang="ja-JP" altLang="en-US" sz="1200" dirty="0">
                <a:latin typeface="HGP明朝E" panose="02020900000000000000" pitchFamily="18" charset="-128"/>
                <a:ea typeface="HGP明朝E" panose="02020900000000000000" pitchFamily="18" charset="-128"/>
              </a:rPr>
              <a:t>年）に</a:t>
            </a:r>
            <a:r>
              <a:rPr lang="ja-JP" altLang="en-US" sz="1200" dirty="0" smtClean="0">
                <a:latin typeface="HGP明朝E" panose="02020900000000000000" pitchFamily="18" charset="-128"/>
                <a:ea typeface="HGP明朝E" panose="02020900000000000000" pitchFamily="18" charset="-128"/>
              </a:rPr>
              <a:t>よると</a:t>
            </a:r>
            <a:r>
              <a:rPr lang="ja-JP" altLang="en-US" sz="1200" dirty="0">
                <a:latin typeface="HGP明朝E" panose="02020900000000000000" pitchFamily="18" charset="-128"/>
                <a:ea typeface="HGP明朝E" panose="02020900000000000000" pitchFamily="18" charset="-128"/>
              </a:rPr>
              <a:t>、リハビリテーションは、能力低下やその状態を改善し、障害者の社会的統合を達成するためのあらゆる手段を含んでいる</a:t>
            </a:r>
            <a:r>
              <a:rPr lang="en-US" altLang="ja-JP" sz="1200" dirty="0">
                <a:latin typeface="HGP明朝E" panose="02020900000000000000" pitchFamily="18" charset="-128"/>
                <a:ea typeface="HGP明朝E" panose="02020900000000000000" pitchFamily="18" charset="-128"/>
              </a:rPr>
              <a:t>―</a:t>
            </a:r>
            <a:r>
              <a:rPr lang="ja-JP" altLang="en-US" sz="1200" dirty="0">
                <a:latin typeface="HGP明朝E" panose="02020900000000000000" pitchFamily="18" charset="-128"/>
                <a:ea typeface="HGP明朝E" panose="02020900000000000000" pitchFamily="18" charset="-128"/>
              </a:rPr>
              <a:t>とあります。リハビリテーションは障害者が環境に適応するための訓練を行うばかりでなく、障害者の社会的統合を促す全体として環境や社会に手を加えることも目的とするのだと。そして、障害者自身・家族・そして彼らの住んでいる地域社会が、リハビリテーションに関するサービスの計画と実行に関わり合わなければならないと</a:t>
            </a:r>
            <a:r>
              <a:rPr lang="ja-JP" altLang="en-US" sz="1200" dirty="0" smtClean="0">
                <a:latin typeface="HGP明朝E" panose="02020900000000000000" pitchFamily="18" charset="-128"/>
                <a:ea typeface="HGP明朝E" panose="02020900000000000000" pitchFamily="18" charset="-128"/>
              </a:rPr>
              <a:t>。</a:t>
            </a:r>
            <a:endParaRPr lang="en-US" altLang="ja-JP" sz="1200" dirty="0" smtClean="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　</a:t>
            </a:r>
            <a:r>
              <a:rPr lang="ja-JP" altLang="en-US" sz="1200" dirty="0">
                <a:latin typeface="HGP明朝E" panose="02020900000000000000" pitchFamily="18" charset="-128"/>
                <a:ea typeface="HGP明朝E" panose="02020900000000000000" pitchFamily="18" charset="-128"/>
              </a:rPr>
              <a:t>それはまさ</a:t>
            </a:r>
            <a:r>
              <a:rPr lang="ja-JP" altLang="en-US" sz="1200" dirty="0" smtClean="0">
                <a:latin typeface="HGP明朝E" panose="02020900000000000000" pitchFamily="18" charset="-128"/>
                <a:ea typeface="HGP明朝E" panose="02020900000000000000" pitchFamily="18" charset="-128"/>
              </a:rPr>
              <a:t>に「おかえり</a:t>
            </a:r>
            <a:r>
              <a:rPr lang="ja-JP" altLang="en-US" sz="1200" dirty="0" err="1" smtClean="0">
                <a:latin typeface="HGP明朝E" panose="02020900000000000000" pitchFamily="18" charset="-128"/>
                <a:ea typeface="HGP明朝E" panose="02020900000000000000" pitchFamily="18" charset="-128"/>
              </a:rPr>
              <a:t>なさい</a:t>
            </a:r>
            <a:r>
              <a:rPr lang="ja-JP" altLang="en-US" sz="1200" dirty="0" smtClean="0">
                <a:latin typeface="HGP明朝E" panose="02020900000000000000" pitchFamily="18" charset="-128"/>
                <a:ea typeface="HGP明朝E" panose="02020900000000000000" pitchFamily="18" charset="-128"/>
              </a:rPr>
              <a:t>プロジェクト」の理念</a:t>
            </a:r>
            <a:r>
              <a:rPr lang="ja-JP" altLang="en-US" sz="1200" smtClean="0">
                <a:latin typeface="HGP明朝E" panose="02020900000000000000" pitchFamily="18" charset="-128"/>
                <a:ea typeface="HGP明朝E" panose="02020900000000000000" pitchFamily="18" charset="-128"/>
              </a:rPr>
              <a:t>と</a:t>
            </a:r>
            <a:r>
              <a:rPr lang="ja-JP" altLang="en-US" sz="1200" smtClean="0">
                <a:latin typeface="HGP明朝E" panose="02020900000000000000" pitchFamily="18" charset="-128"/>
                <a:ea typeface="HGP明朝E" panose="02020900000000000000" pitchFamily="18" charset="-128"/>
              </a:rPr>
              <a:t>合致します。</a:t>
            </a:r>
            <a:r>
              <a:rPr lang="ja-JP" altLang="en-US" sz="1200" dirty="0" smtClean="0">
                <a:latin typeface="HGP明朝E" panose="02020900000000000000" pitchFamily="18" charset="-128"/>
                <a:ea typeface="HGP明朝E" panose="02020900000000000000" pitchFamily="18" charset="-128"/>
              </a:rPr>
              <a:t>そして、これを実現するにあたり、最も優位な立場にあるのが、地域</a:t>
            </a:r>
            <a:r>
              <a:rPr lang="ja-JP" altLang="en-US" sz="1200" dirty="0">
                <a:latin typeface="HGP明朝E" panose="02020900000000000000" pitchFamily="18" charset="-128"/>
                <a:ea typeface="HGP明朝E" panose="02020900000000000000" pitchFamily="18" charset="-128"/>
              </a:rPr>
              <a:t>福祉の中核に位置する三浦市社会福祉協</a:t>
            </a:r>
            <a:r>
              <a:rPr lang="ja-JP" altLang="en-US" sz="1200" dirty="0" smtClean="0">
                <a:latin typeface="HGP明朝E" panose="02020900000000000000" pitchFamily="18" charset="-128"/>
                <a:ea typeface="HGP明朝E" panose="02020900000000000000" pitchFamily="18" charset="-128"/>
              </a:rPr>
              <a:t>議会なのではないかと考えるようになったのです。</a:t>
            </a:r>
            <a:r>
              <a:rPr lang="ja-JP" altLang="en-US" sz="1200" dirty="0">
                <a:latin typeface="HGP明朝E" panose="02020900000000000000" pitchFamily="18" charset="-128"/>
                <a:ea typeface="HGP明朝E" panose="02020900000000000000" pitchFamily="18" charset="-128"/>
              </a:rPr>
              <a:t>私どもがめざすリハビリは、医療的な側面に偏った機能回復訓練ではなく、文字どおり生活に役立つ「生活リハビリ」を実現することにあります。その取り組みが地域包括ケアの実践に結び付けば幸いですし、在宅生活を諦めかけた方々にとっては「介護のセカンドオピニオン」的役割も果たしていきたいと考えています</a:t>
            </a:r>
            <a:r>
              <a:rPr lang="ja-JP" altLang="en-US" sz="1200" dirty="0" smtClean="0">
                <a:latin typeface="HGP明朝E" panose="02020900000000000000" pitchFamily="18" charset="-128"/>
                <a:ea typeface="HGP明朝E" panose="02020900000000000000" pitchFamily="18" charset="-128"/>
              </a:rPr>
              <a:t>。</a:t>
            </a:r>
            <a:r>
              <a:rPr lang="ja-JP" altLang="en-US" sz="1200" dirty="0">
                <a:latin typeface="HGP明朝E" panose="02020900000000000000" pitchFamily="18" charset="-128"/>
                <a:ea typeface="HGP明朝E" panose="02020900000000000000" pitchFamily="18" charset="-128"/>
              </a:rPr>
              <a:t>　もちろん、その先に見据えるのは「介護予防」です。改正介護保険法の施行によって地域支援事業となる「要支援」状態にある方々の受け皿としての機能も付帯させようというのです。隣室の市民交流ルーム（サロン的活用を目途とした地域開放事業）との</a:t>
            </a:r>
            <a:r>
              <a:rPr lang="ja-JP" altLang="en-US" sz="1200" dirty="0" smtClean="0">
                <a:latin typeface="HGP明朝E" panose="02020900000000000000" pitchFamily="18" charset="-128"/>
                <a:ea typeface="HGP明朝E" panose="02020900000000000000" pitchFamily="18" charset="-128"/>
              </a:rPr>
              <a:t>行き来</a:t>
            </a:r>
            <a:r>
              <a:rPr lang="ja-JP" altLang="en-US" sz="1200" dirty="0">
                <a:latin typeface="HGP明朝E" panose="02020900000000000000" pitchFamily="18" charset="-128"/>
                <a:ea typeface="HGP明朝E" panose="02020900000000000000" pitchFamily="18" charset="-128"/>
              </a:rPr>
              <a:t>も可能</a:t>
            </a:r>
            <a:r>
              <a:rPr lang="ja-JP" altLang="en-US" sz="1200" dirty="0" smtClean="0">
                <a:latin typeface="HGP明朝E" panose="02020900000000000000" pitchFamily="18" charset="-128"/>
                <a:ea typeface="HGP明朝E" panose="02020900000000000000" pitchFamily="18" charset="-128"/>
              </a:rPr>
              <a:t>にしました。</a:t>
            </a:r>
            <a:r>
              <a:rPr lang="ja-JP" altLang="en-US" sz="1200" dirty="0">
                <a:latin typeface="HGP明朝E" panose="02020900000000000000" pitchFamily="18" charset="-128"/>
                <a:ea typeface="HGP明朝E" panose="02020900000000000000" pitchFamily="18" charset="-128"/>
              </a:rPr>
              <a:t>要介護状態とならないための「リハビリ」も実践するのです。これこそが私どものめざす「</a:t>
            </a:r>
            <a:r>
              <a:rPr lang="ja-JP" altLang="en-US" sz="1200" dirty="0" smtClean="0">
                <a:latin typeface="HGP明朝E" panose="02020900000000000000" pitchFamily="18" charset="-128"/>
                <a:ea typeface="HGP明朝E" panose="02020900000000000000" pitchFamily="18" charset="-128"/>
              </a:rPr>
              <a:t>生活</a:t>
            </a:r>
            <a:r>
              <a:rPr lang="ja-JP" altLang="en-US" sz="1200" dirty="0">
                <a:latin typeface="HGP明朝E" panose="02020900000000000000" pitchFamily="18" charset="-128"/>
                <a:ea typeface="HGP明朝E" panose="02020900000000000000" pitchFamily="18" charset="-128"/>
              </a:rPr>
              <a:t>リハビリ」です。</a:t>
            </a:r>
          </a:p>
          <a:p>
            <a:pPr marL="0" indent="0" algn="just">
              <a:buNone/>
            </a:pPr>
            <a:endParaRPr lang="ja-JP" altLang="en-US" sz="1200" dirty="0">
              <a:latin typeface="HGP明朝E" panose="02020900000000000000" pitchFamily="18" charset="-128"/>
              <a:ea typeface="HGP明朝E" panose="02020900000000000000" pitchFamily="18" charset="-128"/>
            </a:endParaRPr>
          </a:p>
        </p:txBody>
      </p:sp>
      <p:pic>
        <p:nvPicPr>
          <p:cNvPr id="3074" name="Picture 2" descr="ファイル 170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077073"/>
            <a:ext cx="3852862" cy="256650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ファイル 1712-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4077074"/>
            <a:ext cx="3422005" cy="256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7597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87424"/>
            <a:ext cx="7467600" cy="1143000"/>
          </a:xfrm>
        </p:spPr>
        <p:txBody>
          <a:bodyPr>
            <a:normAutofit/>
          </a:bodyPr>
          <a:lstStyle/>
          <a:p>
            <a:r>
              <a:rPr kumimoji="1" lang="ja-JP" altLang="en-US" sz="3600" dirty="0" smtClean="0">
                <a:solidFill>
                  <a:schemeClr val="tx1"/>
                </a:solidFill>
                <a:latin typeface="HGP明朝E" panose="02020900000000000000" pitchFamily="18" charset="-128"/>
                <a:ea typeface="HGP明朝E" panose="02020900000000000000" pitchFamily="18" charset="-128"/>
              </a:rPr>
              <a:t>チームアプローチ</a:t>
            </a:r>
            <a:endParaRPr kumimoji="1" lang="ja-JP" altLang="en-US" sz="3600" dirty="0">
              <a:solidFill>
                <a:schemeClr val="tx1"/>
              </a:solidFill>
              <a:latin typeface="HGP明朝E" panose="02020900000000000000" pitchFamily="18" charset="-128"/>
              <a:ea typeface="HGP明朝E" panose="02020900000000000000" pitchFamily="18" charset="-128"/>
            </a:endParaRPr>
          </a:p>
        </p:txBody>
      </p:sp>
      <p:sp>
        <p:nvSpPr>
          <p:cNvPr id="3" name="コンテンツ プレースホルダー 2"/>
          <p:cNvSpPr>
            <a:spLocks noGrp="1"/>
          </p:cNvSpPr>
          <p:nvPr>
            <p:ph sz="quarter" idx="1"/>
          </p:nvPr>
        </p:nvSpPr>
        <p:spPr>
          <a:xfrm>
            <a:off x="707648" y="5805264"/>
            <a:ext cx="7440671" cy="769296"/>
          </a:xfrm>
        </p:spPr>
        <p:txBody>
          <a:bodyPr>
            <a:noAutofit/>
          </a:bodyPr>
          <a:lstStyle/>
          <a:p>
            <a:pPr marL="0" indent="0" algn="just">
              <a:buNone/>
            </a:pPr>
            <a:r>
              <a:rPr lang="ja-JP" altLang="en-US" sz="1600" dirty="0" smtClean="0">
                <a:latin typeface="HGP明朝E" panose="02020900000000000000" pitchFamily="18" charset="-128"/>
                <a:ea typeface="HGP明朝E" panose="02020900000000000000" pitchFamily="18" charset="-128"/>
              </a:rPr>
              <a:t>　サービスとサービスをつなぎ合わせるという行為は「</a:t>
            </a:r>
            <a:r>
              <a:rPr lang="ja-JP" altLang="en-US" sz="1600" dirty="0">
                <a:latin typeface="HGP明朝E" panose="02020900000000000000" pitchFamily="18" charset="-128"/>
                <a:ea typeface="HGP明朝E" panose="02020900000000000000" pitchFamily="18" charset="-128"/>
              </a:rPr>
              <a:t>おかえり</a:t>
            </a:r>
            <a:r>
              <a:rPr lang="ja-JP" altLang="en-US" sz="1600" dirty="0" err="1">
                <a:latin typeface="HGP明朝E" panose="02020900000000000000" pitchFamily="18" charset="-128"/>
                <a:ea typeface="HGP明朝E" panose="02020900000000000000" pitchFamily="18" charset="-128"/>
              </a:rPr>
              <a:t>なさい</a:t>
            </a:r>
            <a:r>
              <a:rPr lang="ja-JP" altLang="en-US" sz="1600" dirty="0">
                <a:latin typeface="HGP明朝E" panose="02020900000000000000" pitchFamily="18" charset="-128"/>
                <a:ea typeface="HGP明朝E" panose="02020900000000000000" pitchFamily="18" charset="-128"/>
              </a:rPr>
              <a:t>プロジェクト</a:t>
            </a:r>
            <a:r>
              <a:rPr lang="ja-JP" altLang="en-US" sz="1600" dirty="0" smtClean="0">
                <a:latin typeface="HGP明朝E" panose="02020900000000000000" pitchFamily="18" charset="-128"/>
                <a:ea typeface="HGP明朝E" panose="02020900000000000000" pitchFamily="18" charset="-128"/>
              </a:rPr>
              <a:t>」に課せられた最も重要な役割の一つです。「</a:t>
            </a:r>
            <a:r>
              <a:rPr lang="ja-JP" altLang="en-US" sz="1600" dirty="0">
                <a:latin typeface="HGP明朝E" panose="02020900000000000000" pitchFamily="18" charset="-128"/>
                <a:ea typeface="HGP明朝E" panose="02020900000000000000" pitchFamily="18" charset="-128"/>
              </a:rPr>
              <a:t>自助」「互助」「共助」「公助」の</a:t>
            </a:r>
            <a:r>
              <a:rPr lang="en-US" altLang="ja-JP" sz="1600" dirty="0">
                <a:latin typeface="HGP明朝E" panose="02020900000000000000" pitchFamily="18" charset="-128"/>
                <a:ea typeface="HGP明朝E" panose="02020900000000000000" pitchFamily="18" charset="-128"/>
              </a:rPr>
              <a:t>4</a:t>
            </a:r>
            <a:r>
              <a:rPr lang="ja-JP" altLang="en-US" sz="1600" dirty="0" err="1">
                <a:latin typeface="HGP明朝E" panose="02020900000000000000" pitchFamily="18" charset="-128"/>
                <a:ea typeface="HGP明朝E" panose="02020900000000000000" pitchFamily="18" charset="-128"/>
              </a:rPr>
              <a:t>つの</a:t>
            </a:r>
            <a:r>
              <a:rPr lang="ja-JP" altLang="en-US" sz="1600" dirty="0">
                <a:latin typeface="HGP明朝E" panose="02020900000000000000" pitchFamily="18" charset="-128"/>
                <a:ea typeface="HGP明朝E" panose="02020900000000000000" pitchFamily="18" charset="-128"/>
              </a:rPr>
              <a:t>構成</a:t>
            </a:r>
            <a:r>
              <a:rPr lang="ja-JP" altLang="en-US" sz="1600" dirty="0" smtClean="0">
                <a:latin typeface="HGP明朝E" panose="02020900000000000000" pitchFamily="18" charset="-128"/>
                <a:ea typeface="HGP明朝E" panose="02020900000000000000" pitchFamily="18" charset="-128"/>
              </a:rPr>
              <a:t>要素を有機的に結合していく作業が「地域包括ケア」の本質なのかも知れません。</a:t>
            </a:r>
            <a:endParaRPr kumimoji="1" lang="ja-JP" altLang="en-US" sz="1600" dirty="0">
              <a:latin typeface="HGP明朝E" panose="02020900000000000000" pitchFamily="18" charset="-128"/>
              <a:ea typeface="HGP明朝E" panose="02020900000000000000" pitchFamily="18" charset="-128"/>
            </a:endParaRPr>
          </a:p>
        </p:txBody>
      </p:sp>
      <p:cxnSp>
        <p:nvCxnSpPr>
          <p:cNvPr id="5" name="直線コネクタ 4"/>
          <p:cNvCxnSpPr/>
          <p:nvPr/>
        </p:nvCxnSpPr>
        <p:spPr>
          <a:xfrm>
            <a:off x="286071" y="3101332"/>
            <a:ext cx="835292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4427984" y="1124744"/>
            <a:ext cx="0" cy="43924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4067944" y="2741292"/>
            <a:ext cx="720080" cy="72008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182853" y="2896341"/>
            <a:ext cx="504056" cy="369332"/>
          </a:xfrm>
          <a:prstGeom prst="rect">
            <a:avLst/>
          </a:prstGeom>
          <a:noFill/>
        </p:spPr>
        <p:txBody>
          <a:bodyPr wrap="square" rtlCol="0">
            <a:spAutoFit/>
          </a:bodyPr>
          <a:lstStyle/>
          <a:p>
            <a:pPr algn="ctr"/>
            <a:r>
              <a:rPr kumimoji="1" lang="ja-JP" altLang="en-US" dirty="0" smtClean="0">
                <a:solidFill>
                  <a:schemeClr val="bg1"/>
                </a:solidFill>
              </a:rPr>
              <a:t>Ｍ</a:t>
            </a:r>
            <a:endParaRPr kumimoji="1" lang="ja-JP" altLang="en-US" dirty="0">
              <a:solidFill>
                <a:schemeClr val="bg1"/>
              </a:solidFill>
            </a:endParaRPr>
          </a:p>
        </p:txBody>
      </p:sp>
      <p:sp>
        <p:nvSpPr>
          <p:cNvPr id="10" name="テキスト ボックス 9"/>
          <p:cNvSpPr txBox="1"/>
          <p:nvPr/>
        </p:nvSpPr>
        <p:spPr>
          <a:xfrm>
            <a:off x="7119664" y="980728"/>
            <a:ext cx="1512168" cy="369332"/>
          </a:xfrm>
          <a:prstGeom prst="rect">
            <a:avLst/>
          </a:prstGeom>
          <a:solidFill>
            <a:schemeClr val="accent1"/>
          </a:solidFill>
        </p:spPr>
        <p:txBody>
          <a:bodyPr wrap="square" rtlCol="0">
            <a:spAutoFit/>
          </a:bodyPr>
          <a:lstStyle/>
          <a:p>
            <a:pPr algn="ctr"/>
            <a:r>
              <a:rPr kumimoji="1" lang="ja-JP" altLang="en-US" dirty="0" smtClean="0">
                <a:solidFill>
                  <a:schemeClr val="bg1"/>
                </a:solidFill>
                <a:latin typeface="HGP創英角ｺﾞｼｯｸUB" panose="020B0900000000000000" pitchFamily="50" charset="-128"/>
                <a:ea typeface="HGP創英角ｺﾞｼｯｸUB" panose="020B0900000000000000" pitchFamily="50" charset="-128"/>
              </a:rPr>
              <a:t>公共</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p:cNvSpPr txBox="1"/>
          <p:nvPr/>
        </p:nvSpPr>
        <p:spPr>
          <a:xfrm>
            <a:off x="284178" y="980728"/>
            <a:ext cx="1512168" cy="369332"/>
          </a:xfrm>
          <a:prstGeom prst="rect">
            <a:avLst/>
          </a:prstGeom>
          <a:solidFill>
            <a:schemeClr val="accent1"/>
          </a:solidFill>
        </p:spPr>
        <p:txBody>
          <a:bodyPr wrap="square" rtlCol="0">
            <a:spAutoFit/>
          </a:bodyPr>
          <a:lstStyle/>
          <a:p>
            <a:pPr algn="ctr"/>
            <a:r>
              <a:rPr kumimoji="1" lang="ja-JP" altLang="en-US" dirty="0" smtClean="0">
                <a:solidFill>
                  <a:schemeClr val="bg1"/>
                </a:solidFill>
                <a:latin typeface="HGP創英角ｺﾞｼｯｸUB" panose="020B0900000000000000" pitchFamily="50" charset="-128"/>
                <a:ea typeface="HGP創英角ｺﾞｼｯｸUB" panose="020B0900000000000000" pitchFamily="50" charset="-128"/>
              </a:rPr>
              <a:t>非営利</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2" name="テキスト ボックス 11"/>
          <p:cNvSpPr txBox="1"/>
          <p:nvPr/>
        </p:nvSpPr>
        <p:spPr>
          <a:xfrm>
            <a:off x="263487" y="5173622"/>
            <a:ext cx="1512168" cy="369332"/>
          </a:xfrm>
          <a:prstGeom prst="rect">
            <a:avLst/>
          </a:prstGeom>
          <a:solidFill>
            <a:schemeClr val="accent1"/>
          </a:solidFill>
        </p:spPr>
        <p:txBody>
          <a:bodyPr wrap="square" rtlCol="0">
            <a:spAutoFit/>
          </a:bodyPr>
          <a:lstStyle/>
          <a:p>
            <a:pPr algn="ctr"/>
            <a:r>
              <a:rPr kumimoji="1" lang="ja-JP" altLang="en-US" dirty="0" smtClean="0">
                <a:solidFill>
                  <a:schemeClr val="bg1"/>
                </a:solidFill>
                <a:latin typeface="HGP創英角ｺﾞｼｯｸUB" panose="020B0900000000000000" pitchFamily="50" charset="-128"/>
                <a:ea typeface="HGP創英角ｺﾞｼｯｸUB" panose="020B0900000000000000" pitchFamily="50" charset="-128"/>
              </a:rPr>
              <a:t>営利</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7092280" y="5295085"/>
            <a:ext cx="1512168" cy="369332"/>
          </a:xfrm>
          <a:prstGeom prst="rect">
            <a:avLst/>
          </a:prstGeom>
          <a:solidFill>
            <a:schemeClr val="accent1"/>
          </a:solidFill>
        </p:spPr>
        <p:txBody>
          <a:bodyPr wrap="square" rtlCol="0">
            <a:spAutoFit/>
          </a:bodyPr>
          <a:lstStyle/>
          <a:p>
            <a:pPr algn="ctr"/>
            <a:r>
              <a:rPr kumimoji="1" lang="ja-JP" altLang="en-US" dirty="0" smtClean="0">
                <a:solidFill>
                  <a:schemeClr val="bg1"/>
                </a:solidFill>
                <a:latin typeface="HGP創英角ｺﾞｼｯｸUB" panose="020B0900000000000000" pitchFamily="50" charset="-128"/>
                <a:ea typeface="HGP創英角ｺﾞｼｯｸUB" panose="020B0900000000000000" pitchFamily="50" charset="-128"/>
              </a:rPr>
              <a:t>地域</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5" name="円/楕円 14"/>
          <p:cNvSpPr/>
          <p:nvPr/>
        </p:nvSpPr>
        <p:spPr>
          <a:xfrm>
            <a:off x="4686909" y="3789040"/>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4832412" y="4148626"/>
            <a:ext cx="747700" cy="369332"/>
          </a:xfrm>
          <a:prstGeom prst="rect">
            <a:avLst/>
          </a:prstGeom>
          <a:noFill/>
        </p:spPr>
        <p:txBody>
          <a:bodyPr wrap="square" rtlCol="0">
            <a:spAutoFit/>
          </a:bodyPr>
          <a:lstStyle/>
          <a:p>
            <a:pPr algn="ctr"/>
            <a:r>
              <a:rPr kumimoji="1" lang="ja-JP" altLang="en-US" dirty="0" smtClean="0">
                <a:solidFill>
                  <a:schemeClr val="bg1"/>
                </a:solidFill>
                <a:latin typeface="HGP明朝E" panose="02020900000000000000" pitchFamily="18" charset="-128"/>
                <a:ea typeface="HGP明朝E" panose="02020900000000000000" pitchFamily="18" charset="-128"/>
              </a:rPr>
              <a:t>家族</a:t>
            </a:r>
            <a:endParaRPr kumimoji="1" lang="ja-JP" altLang="en-US" dirty="0">
              <a:solidFill>
                <a:schemeClr val="bg1"/>
              </a:solidFill>
              <a:latin typeface="HGP明朝E" panose="02020900000000000000" pitchFamily="18" charset="-128"/>
              <a:ea typeface="HGP明朝E" panose="02020900000000000000" pitchFamily="18" charset="-128"/>
            </a:endParaRPr>
          </a:p>
        </p:txBody>
      </p:sp>
      <p:sp>
        <p:nvSpPr>
          <p:cNvPr id="17" name="円/楕円 16"/>
          <p:cNvSpPr/>
          <p:nvPr/>
        </p:nvSpPr>
        <p:spPr>
          <a:xfrm>
            <a:off x="2115627" y="3397642"/>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195861" y="3982582"/>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204087" y="4234446"/>
            <a:ext cx="1045773" cy="584775"/>
          </a:xfrm>
          <a:prstGeom prst="rect">
            <a:avLst/>
          </a:prstGeom>
          <a:noFill/>
        </p:spPr>
        <p:txBody>
          <a:bodyPr wrap="square" rtlCol="0">
            <a:spAutoFit/>
          </a:bodyPr>
          <a:lstStyle/>
          <a:p>
            <a:pPr algn="ctr"/>
            <a:r>
              <a:rPr kumimoji="1" lang="ja-JP" altLang="en-US" sz="1600" dirty="0" smtClean="0">
                <a:solidFill>
                  <a:schemeClr val="bg1"/>
                </a:solidFill>
                <a:latin typeface="HGP明朝E" panose="02020900000000000000" pitchFamily="18" charset="-128"/>
                <a:ea typeface="HGP明朝E" panose="02020900000000000000" pitchFamily="18" charset="-128"/>
              </a:rPr>
              <a:t>地域の</a:t>
            </a:r>
            <a:endParaRPr kumimoji="1" lang="en-US" altLang="ja-JP" sz="1600" dirty="0" smtClean="0">
              <a:solidFill>
                <a:schemeClr val="bg1"/>
              </a:solidFill>
              <a:latin typeface="HGP明朝E" panose="02020900000000000000" pitchFamily="18" charset="-128"/>
              <a:ea typeface="HGP明朝E" panose="02020900000000000000" pitchFamily="18" charset="-128"/>
            </a:endParaRPr>
          </a:p>
          <a:p>
            <a:pPr algn="ctr"/>
            <a:r>
              <a:rPr kumimoji="1" lang="ja-JP" altLang="en-US" sz="1600" dirty="0" smtClean="0">
                <a:solidFill>
                  <a:schemeClr val="bg1"/>
                </a:solidFill>
                <a:latin typeface="HGP明朝E" panose="02020900000000000000" pitchFamily="18" charset="-128"/>
                <a:ea typeface="HGP明朝E" panose="02020900000000000000" pitchFamily="18" charset="-128"/>
              </a:rPr>
              <a:t>専門病院</a:t>
            </a:r>
            <a:endParaRPr kumimoji="1" lang="ja-JP" altLang="en-US" sz="1600" dirty="0">
              <a:solidFill>
                <a:schemeClr val="bg1"/>
              </a:solidFill>
              <a:latin typeface="HGP明朝E" panose="02020900000000000000" pitchFamily="18" charset="-128"/>
              <a:ea typeface="HGP明朝E" panose="02020900000000000000" pitchFamily="18" charset="-128"/>
            </a:endParaRPr>
          </a:p>
        </p:txBody>
      </p:sp>
      <p:sp>
        <p:nvSpPr>
          <p:cNvPr id="23" name="円/楕円 22"/>
          <p:cNvSpPr/>
          <p:nvPr/>
        </p:nvSpPr>
        <p:spPr>
          <a:xfrm>
            <a:off x="1026874" y="3244788"/>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2129217" y="3610013"/>
            <a:ext cx="1071736" cy="584775"/>
          </a:xfrm>
          <a:prstGeom prst="rect">
            <a:avLst/>
          </a:prstGeom>
          <a:noFill/>
        </p:spPr>
        <p:txBody>
          <a:bodyPr wrap="square" rtlCol="0">
            <a:spAutoFit/>
          </a:bodyPr>
          <a:lstStyle/>
          <a:p>
            <a:pPr algn="ctr"/>
            <a:r>
              <a:rPr kumimoji="1" lang="ja-JP" altLang="en-US" sz="1600" dirty="0" smtClean="0">
                <a:solidFill>
                  <a:schemeClr val="bg1"/>
                </a:solidFill>
                <a:latin typeface="HGP明朝E" panose="02020900000000000000" pitchFamily="18" charset="-128"/>
                <a:ea typeface="HGP明朝E" panose="02020900000000000000" pitchFamily="18" charset="-128"/>
              </a:rPr>
              <a:t>福祉有償運送会社</a:t>
            </a:r>
            <a:endParaRPr kumimoji="1" lang="ja-JP" altLang="en-US" sz="1600" dirty="0">
              <a:solidFill>
                <a:schemeClr val="bg1"/>
              </a:solidFill>
              <a:latin typeface="HGP明朝E" panose="02020900000000000000" pitchFamily="18" charset="-128"/>
              <a:ea typeface="HGP明朝E" panose="02020900000000000000" pitchFamily="18" charset="-128"/>
            </a:endParaRPr>
          </a:p>
        </p:txBody>
      </p:sp>
      <p:sp>
        <p:nvSpPr>
          <p:cNvPr id="25" name="円/楕円 24"/>
          <p:cNvSpPr/>
          <p:nvPr/>
        </p:nvSpPr>
        <p:spPr>
          <a:xfrm>
            <a:off x="4932040" y="1345665"/>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4891844" y="1736028"/>
            <a:ext cx="1152127" cy="307777"/>
          </a:xfrm>
          <a:prstGeom prst="rect">
            <a:avLst/>
          </a:prstGeom>
          <a:noFill/>
        </p:spPr>
        <p:txBody>
          <a:bodyPr wrap="square" rtlCol="0">
            <a:spAutoFit/>
          </a:bodyPr>
          <a:lstStyle/>
          <a:p>
            <a:pPr algn="ctr"/>
            <a:r>
              <a:rPr kumimoji="1" lang="ja-JP" altLang="en-US" sz="1400" dirty="0" smtClean="0">
                <a:solidFill>
                  <a:schemeClr val="bg1"/>
                </a:solidFill>
                <a:latin typeface="HGP明朝E" panose="02020900000000000000" pitchFamily="18" charset="-128"/>
                <a:ea typeface="HGP明朝E" panose="02020900000000000000" pitchFamily="18" charset="-128"/>
              </a:rPr>
              <a:t>福祉事務所</a:t>
            </a:r>
            <a:endParaRPr kumimoji="1" lang="ja-JP" altLang="en-US" sz="1400" dirty="0">
              <a:solidFill>
                <a:schemeClr val="bg1"/>
              </a:solidFill>
              <a:latin typeface="HGP明朝E" panose="02020900000000000000" pitchFamily="18" charset="-128"/>
              <a:ea typeface="HGP明朝E" panose="02020900000000000000" pitchFamily="18" charset="-128"/>
            </a:endParaRPr>
          </a:p>
        </p:txBody>
      </p:sp>
      <p:sp>
        <p:nvSpPr>
          <p:cNvPr id="27" name="円/楕円 26"/>
          <p:cNvSpPr/>
          <p:nvPr/>
        </p:nvSpPr>
        <p:spPr>
          <a:xfrm>
            <a:off x="3120945" y="742387"/>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3095733" y="1084055"/>
            <a:ext cx="1152127" cy="523220"/>
          </a:xfrm>
          <a:prstGeom prst="rect">
            <a:avLst/>
          </a:prstGeom>
          <a:noFill/>
        </p:spPr>
        <p:txBody>
          <a:bodyPr wrap="square" rtlCol="0">
            <a:spAutoFit/>
          </a:bodyPr>
          <a:lstStyle/>
          <a:p>
            <a:pPr algn="ctr"/>
            <a:r>
              <a:rPr kumimoji="1" lang="ja-JP" altLang="en-US" sz="1400" dirty="0" smtClean="0">
                <a:solidFill>
                  <a:schemeClr val="bg1"/>
                </a:solidFill>
                <a:latin typeface="HGP明朝E" panose="02020900000000000000" pitchFamily="18" charset="-128"/>
                <a:ea typeface="HGP明朝E" panose="02020900000000000000" pitchFamily="18" charset="-128"/>
              </a:rPr>
              <a:t>相談支援</a:t>
            </a:r>
            <a:endParaRPr kumimoji="1" lang="en-US" altLang="ja-JP" sz="1400" dirty="0" smtClean="0">
              <a:solidFill>
                <a:schemeClr val="bg1"/>
              </a:solidFill>
              <a:latin typeface="HGP明朝E" panose="02020900000000000000" pitchFamily="18" charset="-128"/>
              <a:ea typeface="HGP明朝E" panose="02020900000000000000" pitchFamily="18" charset="-128"/>
            </a:endParaRPr>
          </a:p>
          <a:p>
            <a:pPr algn="ctr"/>
            <a:r>
              <a:rPr kumimoji="1" lang="ja-JP" altLang="en-US" sz="1400" dirty="0" smtClean="0">
                <a:solidFill>
                  <a:schemeClr val="bg1"/>
                </a:solidFill>
                <a:latin typeface="HGP明朝E" panose="02020900000000000000" pitchFamily="18" charset="-128"/>
                <a:ea typeface="HGP明朝E" panose="02020900000000000000" pitchFamily="18" charset="-128"/>
              </a:rPr>
              <a:t>事業所</a:t>
            </a:r>
            <a:endParaRPr kumimoji="1" lang="ja-JP" altLang="en-US" sz="1400" dirty="0">
              <a:solidFill>
                <a:schemeClr val="bg1"/>
              </a:solidFill>
              <a:latin typeface="HGP明朝E" panose="02020900000000000000" pitchFamily="18" charset="-128"/>
              <a:ea typeface="HGP明朝E" panose="02020900000000000000" pitchFamily="18" charset="-128"/>
            </a:endParaRPr>
          </a:p>
        </p:txBody>
      </p:sp>
      <p:sp>
        <p:nvSpPr>
          <p:cNvPr id="29" name="円/楕円 28"/>
          <p:cNvSpPr/>
          <p:nvPr/>
        </p:nvSpPr>
        <p:spPr>
          <a:xfrm>
            <a:off x="3176125" y="1960495"/>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3141845" y="2258525"/>
            <a:ext cx="1188333" cy="492443"/>
          </a:xfrm>
          <a:prstGeom prst="rect">
            <a:avLst/>
          </a:prstGeom>
          <a:noFill/>
        </p:spPr>
        <p:txBody>
          <a:bodyPr wrap="square" rtlCol="0">
            <a:spAutoFit/>
          </a:bodyPr>
          <a:lstStyle/>
          <a:p>
            <a:pPr algn="ctr"/>
            <a:r>
              <a:rPr kumimoji="1" lang="ja-JP" altLang="en-US" sz="1250" dirty="0" smtClean="0">
                <a:solidFill>
                  <a:schemeClr val="bg1"/>
                </a:solidFill>
                <a:latin typeface="HGP明朝E" panose="02020900000000000000" pitchFamily="18" charset="-128"/>
                <a:ea typeface="HGP明朝E" panose="02020900000000000000" pitchFamily="18" charset="-128"/>
              </a:rPr>
              <a:t>おかえりなさい</a:t>
            </a:r>
            <a:endParaRPr kumimoji="1" lang="en-US" altLang="ja-JP" sz="1250" dirty="0" smtClean="0">
              <a:solidFill>
                <a:schemeClr val="bg1"/>
              </a:solidFill>
              <a:latin typeface="HGP明朝E" panose="02020900000000000000" pitchFamily="18" charset="-128"/>
              <a:ea typeface="HGP明朝E" panose="02020900000000000000" pitchFamily="18" charset="-128"/>
            </a:endParaRPr>
          </a:p>
          <a:p>
            <a:pPr algn="ctr"/>
            <a:r>
              <a:rPr kumimoji="1" lang="ja-JP" altLang="en-US" sz="1250" dirty="0" smtClean="0">
                <a:solidFill>
                  <a:schemeClr val="bg1"/>
                </a:solidFill>
                <a:latin typeface="HGP明朝E" panose="02020900000000000000" pitchFamily="18" charset="-128"/>
                <a:ea typeface="HGP明朝E" panose="02020900000000000000" pitchFamily="18" charset="-128"/>
              </a:rPr>
              <a:t>プロジェクト</a:t>
            </a:r>
            <a:endParaRPr kumimoji="1" lang="ja-JP" altLang="en-US" sz="1250" dirty="0">
              <a:solidFill>
                <a:schemeClr val="bg1"/>
              </a:solidFill>
              <a:latin typeface="HGP明朝E" panose="02020900000000000000" pitchFamily="18" charset="-128"/>
              <a:ea typeface="HGP明朝E" panose="02020900000000000000" pitchFamily="18" charset="-128"/>
            </a:endParaRPr>
          </a:p>
        </p:txBody>
      </p:sp>
      <p:sp>
        <p:nvSpPr>
          <p:cNvPr id="31" name="円/楕円 30"/>
          <p:cNvSpPr/>
          <p:nvPr/>
        </p:nvSpPr>
        <p:spPr>
          <a:xfrm>
            <a:off x="3233408" y="3397642"/>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3246389" y="3772617"/>
            <a:ext cx="1045773" cy="338554"/>
          </a:xfrm>
          <a:prstGeom prst="rect">
            <a:avLst/>
          </a:prstGeom>
          <a:noFill/>
        </p:spPr>
        <p:txBody>
          <a:bodyPr wrap="square" rtlCol="0">
            <a:spAutoFit/>
          </a:bodyPr>
          <a:lstStyle/>
          <a:p>
            <a:pPr algn="ctr"/>
            <a:r>
              <a:rPr kumimoji="1" lang="ja-JP" altLang="en-US" sz="1600" dirty="0" smtClean="0">
                <a:solidFill>
                  <a:schemeClr val="bg1"/>
                </a:solidFill>
                <a:latin typeface="HGP明朝E" panose="02020900000000000000" pitchFamily="18" charset="-128"/>
                <a:ea typeface="HGP明朝E" panose="02020900000000000000" pitchFamily="18" charset="-128"/>
              </a:rPr>
              <a:t>建築士</a:t>
            </a:r>
            <a:endParaRPr kumimoji="1" lang="ja-JP" altLang="en-US" sz="1600" dirty="0">
              <a:solidFill>
                <a:schemeClr val="bg1"/>
              </a:solidFill>
              <a:latin typeface="HGP明朝E" panose="02020900000000000000" pitchFamily="18" charset="-128"/>
              <a:ea typeface="HGP明朝E" panose="02020900000000000000" pitchFamily="18" charset="-128"/>
            </a:endParaRPr>
          </a:p>
        </p:txBody>
      </p:sp>
      <p:sp>
        <p:nvSpPr>
          <p:cNvPr id="33" name="円/楕円 32"/>
          <p:cNvSpPr/>
          <p:nvPr/>
        </p:nvSpPr>
        <p:spPr>
          <a:xfrm>
            <a:off x="1940409" y="1132751"/>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900213" y="1523114"/>
            <a:ext cx="1152127" cy="307777"/>
          </a:xfrm>
          <a:prstGeom prst="rect">
            <a:avLst/>
          </a:prstGeom>
          <a:noFill/>
        </p:spPr>
        <p:txBody>
          <a:bodyPr wrap="square" rtlCol="0">
            <a:spAutoFit/>
          </a:bodyPr>
          <a:lstStyle/>
          <a:p>
            <a:pPr algn="ctr"/>
            <a:r>
              <a:rPr kumimoji="1" lang="ja-JP" altLang="en-US" sz="1400" dirty="0" smtClean="0">
                <a:solidFill>
                  <a:schemeClr val="bg1"/>
                </a:solidFill>
                <a:latin typeface="HGP明朝E" panose="02020900000000000000" pitchFamily="18" charset="-128"/>
                <a:ea typeface="HGP明朝E" panose="02020900000000000000" pitchFamily="18" charset="-128"/>
              </a:rPr>
              <a:t>デイサービス</a:t>
            </a:r>
            <a:endParaRPr kumimoji="1" lang="ja-JP" altLang="en-US" sz="1400" dirty="0">
              <a:solidFill>
                <a:schemeClr val="bg1"/>
              </a:solidFill>
              <a:latin typeface="HGP明朝E" panose="02020900000000000000" pitchFamily="18" charset="-128"/>
              <a:ea typeface="HGP明朝E" panose="02020900000000000000" pitchFamily="18" charset="-128"/>
            </a:endParaRPr>
          </a:p>
        </p:txBody>
      </p:sp>
      <p:sp>
        <p:nvSpPr>
          <p:cNvPr id="35" name="円/楕円 34"/>
          <p:cNvSpPr/>
          <p:nvPr/>
        </p:nvSpPr>
        <p:spPr>
          <a:xfrm>
            <a:off x="803406" y="1911275"/>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731729" y="2270807"/>
            <a:ext cx="1239599" cy="492443"/>
          </a:xfrm>
          <a:prstGeom prst="rect">
            <a:avLst/>
          </a:prstGeom>
          <a:noFill/>
        </p:spPr>
        <p:txBody>
          <a:bodyPr wrap="square" rtlCol="0">
            <a:spAutoFit/>
          </a:bodyPr>
          <a:lstStyle/>
          <a:p>
            <a:pPr algn="ctr"/>
            <a:r>
              <a:rPr lang="ja-JP" altLang="en-US" sz="1200" dirty="0" smtClean="0">
                <a:solidFill>
                  <a:schemeClr val="bg1"/>
                </a:solidFill>
                <a:latin typeface="HGP明朝E" panose="02020900000000000000" pitchFamily="18" charset="-128"/>
                <a:ea typeface="HGP明朝E" panose="02020900000000000000" pitchFamily="18" charset="-128"/>
              </a:rPr>
              <a:t>ホームヘルプ</a:t>
            </a:r>
            <a:endParaRPr lang="en-US" altLang="ja-JP" sz="1200" dirty="0">
              <a:solidFill>
                <a:schemeClr val="bg1"/>
              </a:solidFill>
              <a:latin typeface="HGP明朝E" panose="02020900000000000000" pitchFamily="18" charset="-128"/>
              <a:ea typeface="HGP明朝E" panose="02020900000000000000" pitchFamily="18" charset="-128"/>
            </a:endParaRPr>
          </a:p>
          <a:p>
            <a:pPr algn="ctr"/>
            <a:r>
              <a:rPr kumimoji="1" lang="ja-JP" altLang="en-US" sz="1400" dirty="0" smtClean="0">
                <a:solidFill>
                  <a:schemeClr val="bg1"/>
                </a:solidFill>
                <a:latin typeface="HGP明朝E" panose="02020900000000000000" pitchFamily="18" charset="-128"/>
                <a:ea typeface="HGP明朝E" panose="02020900000000000000" pitchFamily="18" charset="-128"/>
              </a:rPr>
              <a:t>サービス</a:t>
            </a:r>
            <a:endParaRPr kumimoji="1" lang="ja-JP" altLang="en-US" sz="1400" dirty="0">
              <a:solidFill>
                <a:schemeClr val="bg1"/>
              </a:solidFill>
              <a:latin typeface="HGP明朝E" panose="02020900000000000000" pitchFamily="18" charset="-128"/>
              <a:ea typeface="HGP明朝E" panose="02020900000000000000" pitchFamily="18" charset="-128"/>
            </a:endParaRPr>
          </a:p>
        </p:txBody>
      </p:sp>
      <p:sp>
        <p:nvSpPr>
          <p:cNvPr id="37" name="円/楕円 36"/>
          <p:cNvSpPr/>
          <p:nvPr/>
        </p:nvSpPr>
        <p:spPr>
          <a:xfrm>
            <a:off x="3313279" y="4517958"/>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1019571" y="3403449"/>
            <a:ext cx="1071736" cy="738664"/>
          </a:xfrm>
          <a:prstGeom prst="rect">
            <a:avLst/>
          </a:prstGeom>
          <a:noFill/>
        </p:spPr>
        <p:txBody>
          <a:bodyPr wrap="square" rtlCol="0">
            <a:spAutoFit/>
          </a:bodyPr>
          <a:lstStyle/>
          <a:p>
            <a:pPr algn="ctr"/>
            <a:r>
              <a:rPr kumimoji="1" lang="ja-JP" altLang="en-US" sz="1400" dirty="0" smtClean="0">
                <a:solidFill>
                  <a:schemeClr val="bg1"/>
                </a:solidFill>
                <a:latin typeface="HGP明朝E" panose="02020900000000000000" pitchFamily="18" charset="-128"/>
                <a:ea typeface="HGP明朝E" panose="02020900000000000000" pitchFamily="18" charset="-128"/>
              </a:rPr>
              <a:t>福祉機器</a:t>
            </a:r>
            <a:endParaRPr kumimoji="1" lang="en-US" altLang="ja-JP" sz="1400" dirty="0" smtClean="0">
              <a:solidFill>
                <a:schemeClr val="bg1"/>
              </a:solidFill>
              <a:latin typeface="HGP明朝E" panose="02020900000000000000" pitchFamily="18" charset="-128"/>
              <a:ea typeface="HGP明朝E" panose="02020900000000000000" pitchFamily="18" charset="-128"/>
            </a:endParaRPr>
          </a:p>
          <a:p>
            <a:pPr algn="ctr"/>
            <a:r>
              <a:rPr lang="ja-JP" altLang="en-US" sz="1400" dirty="0" smtClean="0">
                <a:solidFill>
                  <a:schemeClr val="bg1"/>
                </a:solidFill>
                <a:latin typeface="HGP明朝E" panose="02020900000000000000" pitchFamily="18" charset="-128"/>
                <a:ea typeface="HGP明朝E" panose="02020900000000000000" pitchFamily="18" charset="-128"/>
              </a:rPr>
              <a:t>レンタル</a:t>
            </a:r>
            <a:endParaRPr lang="en-US" altLang="ja-JP" sz="1400" dirty="0" smtClean="0">
              <a:solidFill>
                <a:schemeClr val="bg1"/>
              </a:solidFill>
              <a:latin typeface="HGP明朝E" panose="02020900000000000000" pitchFamily="18" charset="-128"/>
              <a:ea typeface="HGP明朝E" panose="02020900000000000000" pitchFamily="18" charset="-128"/>
            </a:endParaRPr>
          </a:p>
          <a:p>
            <a:pPr algn="ctr"/>
            <a:r>
              <a:rPr lang="ja-JP" altLang="en-US" sz="1400" dirty="0" smtClean="0">
                <a:solidFill>
                  <a:schemeClr val="bg1"/>
                </a:solidFill>
                <a:latin typeface="HGP明朝E" panose="02020900000000000000" pitchFamily="18" charset="-128"/>
                <a:ea typeface="HGP明朝E" panose="02020900000000000000" pitchFamily="18" charset="-128"/>
              </a:rPr>
              <a:t>・販売</a:t>
            </a:r>
            <a:endParaRPr kumimoji="1" lang="ja-JP" altLang="en-US" sz="1400" dirty="0">
              <a:solidFill>
                <a:schemeClr val="bg1"/>
              </a:solidFill>
              <a:latin typeface="HGP明朝E" panose="02020900000000000000" pitchFamily="18" charset="-128"/>
              <a:ea typeface="HGP明朝E" panose="02020900000000000000" pitchFamily="18" charset="-128"/>
            </a:endParaRPr>
          </a:p>
        </p:txBody>
      </p:sp>
      <p:sp>
        <p:nvSpPr>
          <p:cNvPr id="39" name="テキスト ボックス 38"/>
          <p:cNvSpPr txBox="1"/>
          <p:nvPr/>
        </p:nvSpPr>
        <p:spPr>
          <a:xfrm>
            <a:off x="3321709" y="4901809"/>
            <a:ext cx="1045773" cy="338554"/>
          </a:xfrm>
          <a:prstGeom prst="rect">
            <a:avLst/>
          </a:prstGeom>
          <a:noFill/>
        </p:spPr>
        <p:txBody>
          <a:bodyPr wrap="square" rtlCol="0">
            <a:spAutoFit/>
          </a:bodyPr>
          <a:lstStyle/>
          <a:p>
            <a:pPr algn="ctr"/>
            <a:r>
              <a:rPr kumimoji="1" lang="ja-JP" altLang="en-US" sz="1600" dirty="0" smtClean="0">
                <a:solidFill>
                  <a:schemeClr val="bg1"/>
                </a:solidFill>
                <a:latin typeface="HGP明朝E" panose="02020900000000000000" pitchFamily="18" charset="-128"/>
                <a:ea typeface="HGP明朝E" panose="02020900000000000000" pitchFamily="18" charset="-128"/>
              </a:rPr>
              <a:t>大学病院</a:t>
            </a:r>
            <a:endParaRPr kumimoji="1" lang="ja-JP" altLang="en-US" sz="1600" dirty="0">
              <a:solidFill>
                <a:schemeClr val="bg1"/>
              </a:solidFill>
              <a:latin typeface="HGP明朝E" panose="02020900000000000000" pitchFamily="18" charset="-128"/>
              <a:ea typeface="HGP明朝E" panose="02020900000000000000" pitchFamily="18" charset="-128"/>
            </a:endParaRPr>
          </a:p>
        </p:txBody>
      </p:sp>
      <p:cxnSp>
        <p:nvCxnSpPr>
          <p:cNvPr id="44" name="直線矢印コネクタ 43"/>
          <p:cNvCxnSpPr>
            <a:endCxn id="29" idx="0"/>
          </p:cNvCxnSpPr>
          <p:nvPr/>
        </p:nvCxnSpPr>
        <p:spPr>
          <a:xfrm>
            <a:off x="3708421" y="1830891"/>
            <a:ext cx="3572" cy="129604"/>
          </a:xfrm>
          <a:prstGeom prst="straightConnector1">
            <a:avLst/>
          </a:prstGeom>
          <a:ln w="25400">
            <a:solidFill>
              <a:schemeClr val="accent6">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33" idx="5"/>
            <a:endCxn id="29" idx="1"/>
          </p:cNvCxnSpPr>
          <p:nvPr/>
        </p:nvCxnSpPr>
        <p:spPr>
          <a:xfrm>
            <a:off x="2855193" y="2061847"/>
            <a:ext cx="477884" cy="58056"/>
          </a:xfrm>
          <a:prstGeom prst="straightConnector1">
            <a:avLst/>
          </a:prstGeom>
          <a:ln w="25400">
            <a:solidFill>
              <a:schemeClr val="accent6">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V="1">
            <a:off x="1865563" y="2420888"/>
            <a:ext cx="1321800" cy="96141"/>
          </a:xfrm>
          <a:prstGeom prst="straightConnector1">
            <a:avLst/>
          </a:prstGeom>
          <a:ln w="25400">
            <a:solidFill>
              <a:schemeClr val="accent6">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V="1">
            <a:off x="1940409" y="2636912"/>
            <a:ext cx="1260544" cy="766538"/>
          </a:xfrm>
          <a:prstGeom prst="straightConnector1">
            <a:avLst/>
          </a:prstGeom>
          <a:ln w="25400">
            <a:solidFill>
              <a:schemeClr val="accent6">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17" idx="0"/>
            <a:endCxn id="29" idx="3"/>
          </p:cNvCxnSpPr>
          <p:nvPr/>
        </p:nvCxnSpPr>
        <p:spPr>
          <a:xfrm flipV="1">
            <a:off x="2651495" y="2889591"/>
            <a:ext cx="681582" cy="508051"/>
          </a:xfrm>
          <a:prstGeom prst="straightConnector1">
            <a:avLst/>
          </a:prstGeom>
          <a:ln w="25400">
            <a:solidFill>
              <a:schemeClr val="accent6">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a:stCxn id="31" idx="0"/>
            <a:endCxn id="29" idx="4"/>
          </p:cNvCxnSpPr>
          <p:nvPr/>
        </p:nvCxnSpPr>
        <p:spPr>
          <a:xfrm flipH="1" flipV="1">
            <a:off x="3711993" y="3048999"/>
            <a:ext cx="57283" cy="348643"/>
          </a:xfrm>
          <a:prstGeom prst="straightConnector1">
            <a:avLst/>
          </a:prstGeom>
          <a:ln w="25400">
            <a:solidFill>
              <a:schemeClr val="accent6">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a:stCxn id="30" idx="1"/>
          </p:cNvCxnSpPr>
          <p:nvPr/>
        </p:nvCxnSpPr>
        <p:spPr>
          <a:xfrm flipH="1">
            <a:off x="611560" y="2504747"/>
            <a:ext cx="2530285" cy="89289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a:endCxn id="20" idx="0"/>
          </p:cNvCxnSpPr>
          <p:nvPr/>
        </p:nvCxnSpPr>
        <p:spPr>
          <a:xfrm>
            <a:off x="611560" y="3397642"/>
            <a:ext cx="120169" cy="5849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V="1">
            <a:off x="4239120" y="2061847"/>
            <a:ext cx="692920" cy="31752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4239120" y="2636912"/>
            <a:ext cx="967142" cy="25267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a:endCxn id="15" idx="0"/>
          </p:cNvCxnSpPr>
          <p:nvPr/>
        </p:nvCxnSpPr>
        <p:spPr>
          <a:xfrm>
            <a:off x="5206262" y="2889591"/>
            <a:ext cx="16515" cy="8994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正方形/長方形 94"/>
          <p:cNvSpPr/>
          <p:nvPr/>
        </p:nvSpPr>
        <p:spPr>
          <a:xfrm>
            <a:off x="6084168" y="1523114"/>
            <a:ext cx="2448272" cy="354797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6228184" y="2468958"/>
            <a:ext cx="2160240" cy="1200329"/>
          </a:xfrm>
          <a:prstGeom prst="rect">
            <a:avLst/>
          </a:prstGeom>
          <a:solidFill>
            <a:schemeClr val="bg1">
              <a:alpha val="82000"/>
            </a:schemeClr>
          </a:solidFill>
        </p:spPr>
        <p:txBody>
          <a:bodyPr wrap="square" rtlCol="0">
            <a:spAutoFit/>
          </a:bodyPr>
          <a:lstStyle/>
          <a:p>
            <a:pPr algn="just"/>
            <a:r>
              <a:rPr kumimoji="1" lang="ja-JP" altLang="en-US" dirty="0" smtClean="0">
                <a:latin typeface="HG丸ｺﾞｼｯｸM-PRO" panose="020F0600000000000000" pitchFamily="50" charset="-128"/>
                <a:ea typeface="HG丸ｺﾞｼｯｸM-PRO" panose="020F0600000000000000" pitchFamily="50" charset="-128"/>
              </a:rPr>
              <a:t>　この余白部分を埋める作業が「地域包括ケア」の構築に繋がる。</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97" name="円/楕円 96"/>
          <p:cNvSpPr/>
          <p:nvPr/>
        </p:nvSpPr>
        <p:spPr>
          <a:xfrm>
            <a:off x="2049209" y="4546628"/>
            <a:ext cx="1071736" cy="1088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p:cNvSpPr txBox="1"/>
          <p:nvPr/>
        </p:nvSpPr>
        <p:spPr>
          <a:xfrm>
            <a:off x="2062190" y="4956531"/>
            <a:ext cx="1045773" cy="338554"/>
          </a:xfrm>
          <a:prstGeom prst="rect">
            <a:avLst/>
          </a:prstGeom>
          <a:noFill/>
        </p:spPr>
        <p:txBody>
          <a:bodyPr wrap="square" rtlCol="0">
            <a:spAutoFit/>
          </a:bodyPr>
          <a:lstStyle/>
          <a:p>
            <a:pPr algn="ctr"/>
            <a:r>
              <a:rPr kumimoji="1" lang="ja-JP" altLang="en-US" sz="1600" dirty="0" smtClean="0">
                <a:solidFill>
                  <a:schemeClr val="bg1"/>
                </a:solidFill>
                <a:latin typeface="HGP明朝E" panose="02020900000000000000" pitchFamily="18" charset="-128"/>
                <a:ea typeface="HGP明朝E" panose="02020900000000000000" pitchFamily="18" charset="-128"/>
              </a:rPr>
              <a:t>建築業者</a:t>
            </a:r>
            <a:endParaRPr kumimoji="1" lang="ja-JP" altLang="en-US" sz="1600" dirty="0">
              <a:solidFill>
                <a:schemeClr val="bg1"/>
              </a:solidFill>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26586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500"/>
                                        <p:tgtEl>
                                          <p:spTgt spid="9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500"/>
                                        <p:tgtEl>
                                          <p:spTgt spid="9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5" grpId="0" animBg="1"/>
      <p:bldP spid="9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600" dirty="0" smtClean="0">
                <a:solidFill>
                  <a:schemeClr val="tx1"/>
                </a:solidFill>
                <a:latin typeface="HGP明朝E" panose="02020900000000000000" pitchFamily="18" charset="-128"/>
                <a:ea typeface="HGP明朝E" panose="02020900000000000000" pitchFamily="18" charset="-128"/>
              </a:rPr>
              <a:t>おかえり</a:t>
            </a:r>
            <a:r>
              <a:rPr kumimoji="1" lang="ja-JP" altLang="en-US" sz="3600" dirty="0" err="1" smtClean="0">
                <a:solidFill>
                  <a:schemeClr val="tx1"/>
                </a:solidFill>
                <a:latin typeface="HGP明朝E" panose="02020900000000000000" pitchFamily="18" charset="-128"/>
                <a:ea typeface="HGP明朝E" panose="02020900000000000000" pitchFamily="18" charset="-128"/>
              </a:rPr>
              <a:t>なさい</a:t>
            </a:r>
            <a:r>
              <a:rPr kumimoji="1" lang="ja-JP" altLang="en-US" sz="3600" dirty="0" smtClean="0">
                <a:solidFill>
                  <a:schemeClr val="tx1"/>
                </a:solidFill>
                <a:latin typeface="HGP明朝E" panose="02020900000000000000" pitchFamily="18" charset="-128"/>
                <a:ea typeface="HGP明朝E" panose="02020900000000000000" pitchFamily="18" charset="-128"/>
              </a:rPr>
              <a:t>プロジェクトは、地域包括ケアの実践である。</a:t>
            </a:r>
            <a:endParaRPr kumimoji="1" lang="ja-JP" altLang="en-US" sz="3600" dirty="0">
              <a:solidFill>
                <a:schemeClr val="tx1"/>
              </a:solidFill>
              <a:latin typeface="HGP明朝E" panose="02020900000000000000" pitchFamily="18" charset="-128"/>
              <a:ea typeface="HGP明朝E" panose="02020900000000000000" pitchFamily="18" charset="-128"/>
            </a:endParaRPr>
          </a:p>
        </p:txBody>
      </p:sp>
      <p:sp>
        <p:nvSpPr>
          <p:cNvPr id="3" name="コンテンツ プレースホルダー 2"/>
          <p:cNvSpPr>
            <a:spLocks noGrp="1"/>
          </p:cNvSpPr>
          <p:nvPr>
            <p:ph sz="quarter" idx="1"/>
          </p:nvPr>
        </p:nvSpPr>
        <p:spPr>
          <a:xfrm>
            <a:off x="107504" y="1600200"/>
            <a:ext cx="8640960" cy="4873752"/>
          </a:xfrm>
        </p:spPr>
        <p:txBody>
          <a:bodyPr>
            <a:normAutofit/>
          </a:bodyPr>
          <a:lstStyle/>
          <a:p>
            <a:pPr marL="0" indent="0" algn="just">
              <a:buNone/>
            </a:pPr>
            <a:r>
              <a:rPr lang="ja-JP" altLang="en-US" sz="1500" dirty="0" smtClean="0">
                <a:latin typeface="HGP明朝E" panose="02020900000000000000" pitchFamily="18" charset="-128"/>
                <a:ea typeface="HGP明朝E" panose="02020900000000000000" pitchFamily="18" charset="-128"/>
              </a:rPr>
              <a:t>　「地域包括ケア」とは、「脱施設化」に向けた政策誘導などではありません。なぜならば、世界</a:t>
            </a:r>
            <a:r>
              <a:rPr lang="ja-JP" altLang="en-US" sz="1500" dirty="0">
                <a:latin typeface="HGP明朝E" panose="02020900000000000000" pitchFamily="18" charset="-128"/>
                <a:ea typeface="HGP明朝E" panose="02020900000000000000" pitchFamily="18" charset="-128"/>
              </a:rPr>
              <a:t>各国の医療・福祉サービス</a:t>
            </a:r>
            <a:r>
              <a:rPr lang="ja-JP" altLang="en-US" sz="1500" dirty="0" smtClean="0">
                <a:latin typeface="HGP明朝E" panose="02020900000000000000" pitchFamily="18" charset="-128"/>
                <a:ea typeface="HGP明朝E" panose="02020900000000000000" pitchFamily="18" charset="-128"/>
              </a:rPr>
              <a:t>の「</a:t>
            </a:r>
            <a:r>
              <a:rPr lang="ja-JP" altLang="en-US" sz="1500" dirty="0">
                <a:latin typeface="HGP明朝E" panose="02020900000000000000" pitchFamily="18" charset="-128"/>
                <a:ea typeface="HGP明朝E" panose="02020900000000000000" pitchFamily="18" charset="-128"/>
              </a:rPr>
              <a:t>地域</a:t>
            </a:r>
            <a:r>
              <a:rPr lang="ja-JP" altLang="en-US" sz="1500" dirty="0" smtClean="0">
                <a:latin typeface="HGP明朝E" panose="02020900000000000000" pitchFamily="18" charset="-128"/>
                <a:ea typeface="HGP明朝E" panose="02020900000000000000" pitchFamily="18" charset="-128"/>
              </a:rPr>
              <a:t>移行化」</a:t>
            </a:r>
            <a:r>
              <a:rPr lang="ja-JP" altLang="en-US" sz="1500" dirty="0">
                <a:latin typeface="HGP明朝E" panose="02020900000000000000" pitchFamily="18" charset="-128"/>
                <a:ea typeface="HGP明朝E" panose="02020900000000000000" pitchFamily="18" charset="-128"/>
              </a:rPr>
              <a:t>「包括化」の歴史的変遷</a:t>
            </a:r>
            <a:r>
              <a:rPr lang="ja-JP" altLang="en-US" sz="1500" dirty="0" smtClean="0">
                <a:latin typeface="HGP明朝E" panose="02020900000000000000" pitchFamily="18" charset="-128"/>
                <a:ea typeface="HGP明朝E" panose="02020900000000000000" pitchFamily="18" charset="-128"/>
              </a:rPr>
              <a:t>を鑑みると、いわゆる</a:t>
            </a:r>
            <a:r>
              <a:rPr lang="ja-JP" altLang="en-US" sz="1500" dirty="0">
                <a:latin typeface="HGP明朝E" panose="02020900000000000000" pitchFamily="18" charset="-128"/>
                <a:ea typeface="HGP明朝E" panose="02020900000000000000" pitchFamily="18" charset="-128"/>
              </a:rPr>
              <a:t>「疾病</a:t>
            </a:r>
            <a:r>
              <a:rPr lang="ja-JP" altLang="en-US" sz="1500" dirty="0" smtClean="0">
                <a:latin typeface="HGP明朝E" panose="02020900000000000000" pitchFamily="18" charset="-128"/>
                <a:ea typeface="HGP明朝E" panose="02020900000000000000" pitchFamily="18" charset="-128"/>
              </a:rPr>
              <a:t>構造の</a:t>
            </a:r>
            <a:r>
              <a:rPr lang="ja-JP" altLang="en-US" sz="1500" dirty="0">
                <a:latin typeface="HGP明朝E" panose="02020900000000000000" pitchFamily="18" charset="-128"/>
                <a:ea typeface="HGP明朝E" panose="02020900000000000000" pitchFamily="18" charset="-128"/>
              </a:rPr>
              <a:t>変化」</a:t>
            </a:r>
            <a:r>
              <a:rPr lang="ja-JP" altLang="en-US" sz="1500" dirty="0" smtClean="0">
                <a:latin typeface="HGP明朝E" panose="02020900000000000000" pitchFamily="18" charset="-128"/>
                <a:ea typeface="HGP明朝E" panose="02020900000000000000" pitchFamily="18" charset="-128"/>
              </a:rPr>
              <a:t>にともなう「</a:t>
            </a:r>
            <a:r>
              <a:rPr lang="ja-JP" altLang="en-US" sz="1500" dirty="0">
                <a:latin typeface="HGP明朝E" panose="02020900000000000000" pitchFamily="18" charset="-128"/>
                <a:ea typeface="HGP明朝E" panose="02020900000000000000" pitchFamily="18" charset="-128"/>
              </a:rPr>
              <a:t>医学</a:t>
            </a:r>
            <a:r>
              <a:rPr lang="ja-JP" altLang="en-US" sz="1500" dirty="0" smtClean="0">
                <a:latin typeface="HGP明朝E" panose="02020900000000000000" pitchFamily="18" charset="-128"/>
                <a:ea typeface="HGP明朝E" panose="02020900000000000000" pitchFamily="18" charset="-128"/>
              </a:rPr>
              <a:t>モデル」から「生活モデル」へと</a:t>
            </a:r>
            <a:r>
              <a:rPr lang="ja-JP" altLang="en-US" sz="1500" dirty="0">
                <a:latin typeface="HGP明朝E" panose="02020900000000000000" pitchFamily="18" charset="-128"/>
                <a:ea typeface="HGP明朝E" panose="02020900000000000000" pitchFamily="18" charset="-128"/>
              </a:rPr>
              <a:t>転換</a:t>
            </a:r>
            <a:r>
              <a:rPr lang="ja-JP" altLang="en-US" sz="1500" dirty="0" smtClean="0">
                <a:latin typeface="HGP明朝E" panose="02020900000000000000" pitchFamily="18" charset="-128"/>
                <a:ea typeface="HGP明朝E" panose="02020900000000000000" pitchFamily="18" charset="-128"/>
              </a:rPr>
              <a:t>してきた必然的</a:t>
            </a:r>
            <a:r>
              <a:rPr lang="ja-JP" altLang="en-US" sz="1500" dirty="0">
                <a:latin typeface="HGP明朝E" panose="02020900000000000000" pitchFamily="18" charset="-128"/>
                <a:ea typeface="HGP明朝E" panose="02020900000000000000" pitchFamily="18" charset="-128"/>
              </a:rPr>
              <a:t>帰結と</a:t>
            </a:r>
            <a:r>
              <a:rPr lang="ja-JP" altLang="en-US" sz="1500" dirty="0" smtClean="0">
                <a:latin typeface="HGP明朝E" panose="02020900000000000000" pitchFamily="18" charset="-128"/>
                <a:ea typeface="HGP明朝E" panose="02020900000000000000" pitchFamily="18" charset="-128"/>
              </a:rPr>
              <a:t>して、地域</a:t>
            </a:r>
            <a:r>
              <a:rPr lang="ja-JP" altLang="en-US" sz="1500" dirty="0">
                <a:latin typeface="HGP明朝E" panose="02020900000000000000" pitchFamily="18" charset="-128"/>
                <a:ea typeface="HGP明朝E" panose="02020900000000000000" pitchFamily="18" charset="-128"/>
              </a:rPr>
              <a:t>をベース</a:t>
            </a:r>
            <a:r>
              <a:rPr lang="ja-JP" altLang="en-US" sz="1500" dirty="0" smtClean="0">
                <a:latin typeface="HGP明朝E" panose="02020900000000000000" pitchFamily="18" charset="-128"/>
                <a:ea typeface="HGP明朝E" panose="02020900000000000000" pitchFamily="18" charset="-128"/>
              </a:rPr>
              <a:t>にした「</a:t>
            </a:r>
            <a:r>
              <a:rPr lang="ja-JP" altLang="en-US" sz="1500" dirty="0">
                <a:latin typeface="HGP明朝E" panose="02020900000000000000" pitchFamily="18" charset="-128"/>
                <a:ea typeface="HGP明朝E" panose="02020900000000000000" pitchFamily="18" charset="-128"/>
              </a:rPr>
              <a:t>医療と福祉</a:t>
            </a:r>
            <a:r>
              <a:rPr lang="ja-JP" altLang="en-US" sz="1500" dirty="0" smtClean="0">
                <a:latin typeface="HGP明朝E" panose="02020900000000000000" pitchFamily="18" charset="-128"/>
                <a:ea typeface="HGP明朝E" panose="02020900000000000000" pitchFamily="18" charset="-128"/>
              </a:rPr>
              <a:t>」「</a:t>
            </a:r>
            <a:r>
              <a:rPr lang="ja-JP" altLang="en-US" sz="1500" dirty="0">
                <a:latin typeface="HGP明朝E" panose="02020900000000000000" pitchFamily="18" charset="-128"/>
                <a:ea typeface="HGP明朝E" panose="02020900000000000000" pitchFamily="18" charset="-128"/>
              </a:rPr>
              <a:t>フォーマルとインフォーマル</a:t>
            </a:r>
            <a:r>
              <a:rPr lang="ja-JP" altLang="en-US" sz="1500" dirty="0" smtClean="0">
                <a:latin typeface="HGP明朝E" panose="02020900000000000000" pitchFamily="18" charset="-128"/>
                <a:ea typeface="HGP明朝E" panose="02020900000000000000" pitchFamily="18" charset="-128"/>
              </a:rPr>
              <a:t>」な資源（ケア）の</a:t>
            </a:r>
            <a:r>
              <a:rPr lang="ja-JP" altLang="en-US" sz="1500" dirty="0">
                <a:latin typeface="HGP明朝E" panose="02020900000000000000" pitchFamily="18" charset="-128"/>
                <a:ea typeface="HGP明朝E" panose="02020900000000000000" pitchFamily="18" charset="-128"/>
              </a:rPr>
              <a:t>融合</a:t>
            </a:r>
            <a:r>
              <a:rPr lang="ja-JP" altLang="en-US" sz="1500" dirty="0" smtClean="0">
                <a:latin typeface="HGP明朝E" panose="02020900000000000000" pitchFamily="18" charset="-128"/>
                <a:ea typeface="HGP明朝E" panose="02020900000000000000" pitchFamily="18" charset="-128"/>
              </a:rPr>
              <a:t>が求められるようになってきたからです。そこには、医療</a:t>
            </a:r>
            <a:r>
              <a:rPr lang="ja-JP" altLang="en-US" sz="1500" dirty="0">
                <a:latin typeface="HGP明朝E" panose="02020900000000000000" pitchFamily="18" charset="-128"/>
                <a:ea typeface="HGP明朝E" panose="02020900000000000000" pitchFamily="18" charset="-128"/>
              </a:rPr>
              <a:t>・</a:t>
            </a:r>
            <a:r>
              <a:rPr lang="ja-JP" altLang="en-US" sz="1500" dirty="0" smtClean="0">
                <a:latin typeface="HGP明朝E" panose="02020900000000000000" pitchFamily="18" charset="-128"/>
                <a:ea typeface="HGP明朝E" panose="02020900000000000000" pitchFamily="18" charset="-128"/>
              </a:rPr>
              <a:t>介護施設を高度</a:t>
            </a:r>
            <a:r>
              <a:rPr lang="ja-JP" altLang="en-US" sz="1500" dirty="0">
                <a:latin typeface="HGP明朝E" panose="02020900000000000000" pitchFamily="18" charset="-128"/>
                <a:ea typeface="HGP明朝E" panose="02020900000000000000" pitchFamily="18" charset="-128"/>
              </a:rPr>
              <a:t>に機能分化させて</a:t>
            </a:r>
            <a:r>
              <a:rPr lang="ja-JP" altLang="en-US" sz="1500" dirty="0" smtClean="0">
                <a:latin typeface="HGP明朝E" panose="02020900000000000000" pitchFamily="18" charset="-128"/>
                <a:ea typeface="HGP明朝E" panose="02020900000000000000" pitchFamily="18" charset="-128"/>
              </a:rPr>
              <a:t>きた反省と、それだけでは「</a:t>
            </a:r>
            <a:r>
              <a:rPr lang="ja-JP" altLang="en-US" sz="1500" dirty="0">
                <a:latin typeface="HGP明朝E" panose="02020900000000000000" pitchFamily="18" charset="-128"/>
                <a:ea typeface="HGP明朝E" panose="02020900000000000000" pitchFamily="18" charset="-128"/>
              </a:rPr>
              <a:t>生活」が保ちがたいものと</a:t>
            </a:r>
            <a:r>
              <a:rPr lang="ja-JP" altLang="en-US" sz="1500" dirty="0" smtClean="0">
                <a:latin typeface="HGP明朝E" panose="02020900000000000000" pitchFamily="18" charset="-128"/>
                <a:ea typeface="HGP明朝E" panose="02020900000000000000" pitchFamily="18" charset="-128"/>
              </a:rPr>
              <a:t>なってきた現実があります。</a:t>
            </a:r>
            <a:endParaRPr lang="en-US" altLang="ja-JP" sz="1500" dirty="0" smtClean="0">
              <a:latin typeface="HGP明朝E" panose="02020900000000000000" pitchFamily="18" charset="-128"/>
              <a:ea typeface="HGP明朝E" panose="02020900000000000000" pitchFamily="18" charset="-128"/>
            </a:endParaRPr>
          </a:p>
          <a:p>
            <a:pPr marL="0" indent="0" algn="just">
              <a:buNone/>
            </a:pPr>
            <a:r>
              <a:rPr lang="ja-JP" altLang="en-US" sz="1500" dirty="0">
                <a:latin typeface="HGP明朝E" panose="02020900000000000000" pitchFamily="18" charset="-128"/>
                <a:ea typeface="HGP明朝E" panose="02020900000000000000" pitchFamily="18" charset="-128"/>
              </a:rPr>
              <a:t>　</a:t>
            </a:r>
            <a:r>
              <a:rPr lang="ja-JP" altLang="en-US" sz="1500" dirty="0" smtClean="0">
                <a:latin typeface="HGP明朝E" panose="02020900000000000000" pitchFamily="18" charset="-128"/>
                <a:ea typeface="HGP明朝E" panose="02020900000000000000" pitchFamily="18" charset="-128"/>
              </a:rPr>
              <a:t>日本</a:t>
            </a:r>
            <a:r>
              <a:rPr lang="ja-JP" altLang="en-US" sz="1500" dirty="0">
                <a:latin typeface="HGP明朝E" panose="02020900000000000000" pitchFamily="18" charset="-128"/>
                <a:ea typeface="HGP明朝E" panose="02020900000000000000" pitchFamily="18" charset="-128"/>
              </a:rPr>
              <a:t>における地域包括ケアシステムの構想の特徴</a:t>
            </a:r>
            <a:r>
              <a:rPr lang="ja-JP" altLang="en-US" sz="1500" dirty="0" smtClean="0">
                <a:latin typeface="HGP明朝E" panose="02020900000000000000" pitchFamily="18" charset="-128"/>
                <a:ea typeface="HGP明朝E" panose="02020900000000000000" pitchFamily="18" charset="-128"/>
              </a:rPr>
              <a:t>は、「</a:t>
            </a:r>
            <a:r>
              <a:rPr lang="ja-JP" altLang="en-US" sz="1500" dirty="0">
                <a:latin typeface="HGP明朝E" panose="02020900000000000000" pitchFamily="18" charset="-128"/>
                <a:ea typeface="HGP明朝E" panose="02020900000000000000" pitchFamily="18" charset="-128"/>
              </a:rPr>
              <a:t>自助」「</a:t>
            </a:r>
            <a:r>
              <a:rPr lang="ja-JP" altLang="en-US" sz="1500" dirty="0" smtClean="0">
                <a:latin typeface="HGP明朝E" panose="02020900000000000000" pitchFamily="18" charset="-128"/>
                <a:ea typeface="HGP明朝E" panose="02020900000000000000" pitchFamily="18" charset="-128"/>
              </a:rPr>
              <a:t>互助</a:t>
            </a:r>
            <a:r>
              <a:rPr lang="ja-JP" altLang="en-US" sz="1500" dirty="0">
                <a:latin typeface="HGP明朝E" panose="02020900000000000000" pitchFamily="18" charset="-128"/>
                <a:ea typeface="HGP明朝E" panose="02020900000000000000" pitchFamily="18" charset="-128"/>
              </a:rPr>
              <a:t>」「共助」「公助」の</a:t>
            </a:r>
            <a:r>
              <a:rPr lang="en-US" altLang="ja-JP" sz="1500" dirty="0" smtClean="0">
                <a:latin typeface="HGP明朝E" panose="02020900000000000000" pitchFamily="18" charset="-128"/>
                <a:ea typeface="HGP明朝E" panose="02020900000000000000" pitchFamily="18" charset="-128"/>
              </a:rPr>
              <a:t>4</a:t>
            </a:r>
            <a:r>
              <a:rPr lang="ja-JP" altLang="en-US" sz="1500" dirty="0" err="1" smtClean="0">
                <a:latin typeface="HGP明朝E" panose="02020900000000000000" pitchFamily="18" charset="-128"/>
                <a:ea typeface="HGP明朝E" panose="02020900000000000000" pitchFamily="18" charset="-128"/>
              </a:rPr>
              <a:t>つの</a:t>
            </a:r>
            <a:r>
              <a:rPr lang="ja-JP" altLang="en-US" sz="1500" dirty="0" smtClean="0">
                <a:latin typeface="HGP明朝E" panose="02020900000000000000" pitchFamily="18" charset="-128"/>
                <a:ea typeface="HGP明朝E" panose="02020900000000000000" pitchFamily="18" charset="-128"/>
              </a:rPr>
              <a:t>構成要素からなります。一方、ミクロレベルで実践・展開</a:t>
            </a:r>
            <a:r>
              <a:rPr lang="ja-JP" altLang="en-US" sz="1500" dirty="0">
                <a:latin typeface="HGP明朝E" panose="02020900000000000000" pitchFamily="18" charset="-128"/>
                <a:ea typeface="HGP明朝E" panose="02020900000000000000" pitchFamily="18" charset="-128"/>
              </a:rPr>
              <a:t>される</a:t>
            </a:r>
            <a:r>
              <a:rPr lang="ja-JP" altLang="en-US" sz="1500" dirty="0" smtClean="0">
                <a:latin typeface="HGP明朝E" panose="02020900000000000000" pitchFamily="18" charset="-128"/>
                <a:ea typeface="HGP明朝E" panose="02020900000000000000" pitchFamily="18" charset="-128"/>
              </a:rPr>
              <a:t>ケアを注意深く観察してみると、一見</a:t>
            </a:r>
            <a:r>
              <a:rPr lang="ja-JP" altLang="en-US" sz="1500" dirty="0">
                <a:latin typeface="HGP明朝E" panose="02020900000000000000" pitchFamily="18" charset="-128"/>
                <a:ea typeface="HGP明朝E" panose="02020900000000000000" pitchFamily="18" charset="-128"/>
              </a:rPr>
              <a:t>独立して存在して</a:t>
            </a:r>
            <a:r>
              <a:rPr lang="ja-JP" altLang="en-US" sz="1500" dirty="0" smtClean="0">
                <a:latin typeface="HGP明朝E" panose="02020900000000000000" pitchFamily="18" charset="-128"/>
                <a:ea typeface="HGP明朝E" panose="02020900000000000000" pitchFamily="18" charset="-128"/>
              </a:rPr>
              <a:t>いるかのようなこの</a:t>
            </a:r>
            <a:r>
              <a:rPr lang="en-US" altLang="ja-JP" sz="1500" dirty="0" smtClean="0">
                <a:latin typeface="HGP明朝E" panose="02020900000000000000" pitchFamily="18" charset="-128"/>
                <a:ea typeface="HGP明朝E" panose="02020900000000000000" pitchFamily="18" charset="-128"/>
              </a:rPr>
              <a:t>4</a:t>
            </a:r>
            <a:r>
              <a:rPr lang="ja-JP" altLang="en-US" sz="1500" dirty="0" err="1" smtClean="0">
                <a:latin typeface="HGP明朝E" panose="02020900000000000000" pitchFamily="18" charset="-128"/>
                <a:ea typeface="HGP明朝E" panose="02020900000000000000" pitchFamily="18" charset="-128"/>
              </a:rPr>
              <a:t>つの</a:t>
            </a:r>
            <a:r>
              <a:rPr lang="ja-JP" altLang="en-US" sz="1500" dirty="0">
                <a:latin typeface="HGP明朝E" panose="02020900000000000000" pitchFamily="18" charset="-128"/>
                <a:ea typeface="HGP明朝E" panose="02020900000000000000" pitchFamily="18" charset="-128"/>
              </a:rPr>
              <a:t>構成要素</a:t>
            </a:r>
            <a:r>
              <a:rPr lang="ja-JP" altLang="en-US" sz="1500" dirty="0" smtClean="0">
                <a:latin typeface="HGP明朝E" panose="02020900000000000000" pitchFamily="18" charset="-128"/>
                <a:ea typeface="HGP明朝E" panose="02020900000000000000" pitchFamily="18" charset="-128"/>
              </a:rPr>
              <a:t>が、実は</a:t>
            </a:r>
            <a:r>
              <a:rPr lang="ja-JP" altLang="en-US" sz="1500" dirty="0">
                <a:latin typeface="HGP明朝E" panose="02020900000000000000" pitchFamily="18" charset="-128"/>
                <a:ea typeface="HGP明朝E" panose="02020900000000000000" pitchFamily="18" charset="-128"/>
              </a:rPr>
              <a:t>複雑に</a:t>
            </a:r>
            <a:r>
              <a:rPr lang="ja-JP" altLang="en-US" sz="1500" dirty="0" smtClean="0">
                <a:latin typeface="HGP明朝E" panose="02020900000000000000" pitchFamily="18" charset="-128"/>
                <a:ea typeface="HGP明朝E" panose="02020900000000000000" pitchFamily="18" charset="-128"/>
              </a:rPr>
              <a:t>絡み合っていることがわかります。医療</a:t>
            </a:r>
            <a:r>
              <a:rPr lang="ja-JP" altLang="en-US" sz="1500" dirty="0">
                <a:latin typeface="HGP明朝E" panose="02020900000000000000" pitchFamily="18" charset="-128"/>
                <a:ea typeface="HGP明朝E" panose="02020900000000000000" pitchFamily="18" charset="-128"/>
              </a:rPr>
              <a:t>・</a:t>
            </a:r>
            <a:r>
              <a:rPr lang="ja-JP" altLang="en-US" sz="1500" dirty="0" smtClean="0">
                <a:latin typeface="HGP明朝E" panose="02020900000000000000" pitchFamily="18" charset="-128"/>
                <a:ea typeface="HGP明朝E" panose="02020900000000000000" pitchFamily="18" charset="-128"/>
              </a:rPr>
              <a:t>介護の</a:t>
            </a:r>
            <a:r>
              <a:rPr lang="ja-JP" altLang="en-US" sz="1500" dirty="0">
                <a:latin typeface="HGP明朝E" panose="02020900000000000000" pitchFamily="18" charset="-128"/>
                <a:ea typeface="HGP明朝E" panose="02020900000000000000" pitchFamily="18" charset="-128"/>
              </a:rPr>
              <a:t>専門職が「公助</a:t>
            </a:r>
            <a:r>
              <a:rPr lang="ja-JP" altLang="en-US" sz="1500" dirty="0" smtClean="0">
                <a:latin typeface="HGP明朝E" panose="02020900000000000000" pitchFamily="18" charset="-128"/>
                <a:ea typeface="HGP明朝E" panose="02020900000000000000" pitchFamily="18" charset="-128"/>
              </a:rPr>
              <a:t>」「共助」といった「フォーマルなサービス」を担い、「</a:t>
            </a:r>
            <a:r>
              <a:rPr lang="ja-JP" altLang="en-US" sz="1500" dirty="0">
                <a:latin typeface="HGP明朝E" panose="02020900000000000000" pitchFamily="18" charset="-128"/>
                <a:ea typeface="HGP明朝E" panose="02020900000000000000" pitchFamily="18" charset="-128"/>
              </a:rPr>
              <a:t>インフォーマル」</a:t>
            </a:r>
            <a:r>
              <a:rPr lang="ja-JP" altLang="en-US" sz="1500" dirty="0" smtClean="0">
                <a:latin typeface="HGP明朝E" panose="02020900000000000000" pitchFamily="18" charset="-128"/>
                <a:ea typeface="HGP明朝E" panose="02020900000000000000" pitchFamily="18" charset="-128"/>
              </a:rPr>
              <a:t>な資源に分類される近隣住民らによるボランタリーな支え合いこそが「自助」「互助」だとする</a:t>
            </a:r>
            <a:r>
              <a:rPr lang="en-US" altLang="ja-JP" sz="1500" dirty="0" smtClean="0">
                <a:latin typeface="HGP明朝E" panose="02020900000000000000" pitchFamily="18" charset="-128"/>
                <a:ea typeface="HGP明朝E" panose="02020900000000000000" pitchFamily="18" charset="-128"/>
              </a:rPr>
              <a:t>―</a:t>
            </a:r>
            <a:r>
              <a:rPr lang="ja-JP" altLang="en-US" sz="1500" dirty="0" smtClean="0">
                <a:latin typeface="HGP明朝E" panose="02020900000000000000" pitchFamily="18" charset="-128"/>
                <a:ea typeface="HGP明朝E" panose="02020900000000000000" pitchFamily="18" charset="-128"/>
              </a:rPr>
              <a:t>ステレオタイプのイメージを持ちやすいのも事実ですが、果たして、本当にそんな単純な図式</a:t>
            </a:r>
            <a:r>
              <a:rPr lang="ja-JP" altLang="en-US" sz="1500" dirty="0">
                <a:latin typeface="HGP明朝E" panose="02020900000000000000" pitchFamily="18" charset="-128"/>
                <a:ea typeface="HGP明朝E" panose="02020900000000000000" pitchFamily="18" charset="-128"/>
              </a:rPr>
              <a:t>で捉えられるもの</a:t>
            </a:r>
            <a:r>
              <a:rPr lang="ja-JP" altLang="en-US" sz="1500" dirty="0" smtClean="0">
                <a:latin typeface="HGP明朝E" panose="02020900000000000000" pitchFamily="18" charset="-128"/>
                <a:ea typeface="HGP明朝E" panose="02020900000000000000" pitchFamily="18" charset="-128"/>
              </a:rPr>
              <a:t>なのでしょうか</a:t>
            </a:r>
            <a:r>
              <a:rPr lang="ja-JP" altLang="en-US" sz="1500" dirty="0">
                <a:latin typeface="HGP明朝E" panose="02020900000000000000" pitchFamily="18" charset="-128"/>
                <a:ea typeface="HGP明朝E" panose="02020900000000000000" pitchFamily="18" charset="-128"/>
              </a:rPr>
              <a:t>。</a:t>
            </a:r>
          </a:p>
          <a:p>
            <a:pPr marL="0" indent="0" algn="just">
              <a:buNone/>
            </a:pPr>
            <a:r>
              <a:rPr lang="ja-JP" altLang="en-US" sz="1500" dirty="0" smtClean="0">
                <a:latin typeface="HGP明朝E" panose="02020900000000000000" pitchFamily="18" charset="-128"/>
                <a:ea typeface="HGP明朝E" panose="02020900000000000000" pitchFamily="18" charset="-128"/>
              </a:rPr>
              <a:t>　このレポートは、「おかえり</a:t>
            </a:r>
            <a:r>
              <a:rPr lang="ja-JP" altLang="en-US" sz="1500" dirty="0" err="1" smtClean="0">
                <a:latin typeface="HGP明朝E" panose="02020900000000000000" pitchFamily="18" charset="-128"/>
                <a:ea typeface="HGP明朝E" panose="02020900000000000000" pitchFamily="18" charset="-128"/>
              </a:rPr>
              <a:t>なさい</a:t>
            </a:r>
            <a:r>
              <a:rPr lang="ja-JP" altLang="en-US" sz="1500" dirty="0" smtClean="0">
                <a:latin typeface="HGP明朝E" panose="02020900000000000000" pitchFamily="18" charset="-128"/>
                <a:ea typeface="HGP明朝E" panose="02020900000000000000" pitchFamily="18" charset="-128"/>
              </a:rPr>
              <a:t>プロジェクト」の取り組み事例を踏まえながら、地域</a:t>
            </a:r>
            <a:r>
              <a:rPr lang="ja-JP" altLang="en-US" sz="1500" dirty="0">
                <a:latin typeface="HGP明朝E" panose="02020900000000000000" pitchFamily="18" charset="-128"/>
                <a:ea typeface="HGP明朝E" panose="02020900000000000000" pitchFamily="18" charset="-128"/>
              </a:rPr>
              <a:t>包括</a:t>
            </a:r>
            <a:r>
              <a:rPr lang="ja-JP" altLang="en-US" sz="1500" dirty="0" smtClean="0">
                <a:latin typeface="HGP明朝E" panose="02020900000000000000" pitchFamily="18" charset="-128"/>
                <a:ea typeface="HGP明朝E" panose="02020900000000000000" pitchFamily="18" charset="-128"/>
              </a:rPr>
              <a:t>ケアにおける「</a:t>
            </a:r>
            <a:r>
              <a:rPr lang="ja-JP" altLang="en-US" sz="1500" dirty="0">
                <a:latin typeface="HGP明朝E" panose="02020900000000000000" pitchFamily="18" charset="-128"/>
                <a:ea typeface="HGP明朝E" panose="02020900000000000000" pitchFamily="18" charset="-128"/>
              </a:rPr>
              <a:t>自助」「互助」「共助</a:t>
            </a:r>
            <a:r>
              <a:rPr lang="ja-JP" altLang="en-US" sz="1500" dirty="0" smtClean="0">
                <a:latin typeface="HGP明朝E" panose="02020900000000000000" pitchFamily="18" charset="-128"/>
                <a:ea typeface="HGP明朝E" panose="02020900000000000000" pitchFamily="18" charset="-128"/>
              </a:rPr>
              <a:t>」「</a:t>
            </a:r>
            <a:r>
              <a:rPr lang="ja-JP" altLang="en-US" sz="1500" dirty="0">
                <a:latin typeface="HGP明朝E" panose="02020900000000000000" pitchFamily="18" charset="-128"/>
                <a:ea typeface="HGP明朝E" panose="02020900000000000000" pitchFamily="18" charset="-128"/>
              </a:rPr>
              <a:t>公助」の考え方の</a:t>
            </a:r>
            <a:r>
              <a:rPr lang="ja-JP" altLang="en-US" sz="1500" dirty="0" smtClean="0">
                <a:latin typeface="HGP明朝E" panose="02020900000000000000" pitchFamily="18" charset="-128"/>
                <a:ea typeface="HGP明朝E" panose="02020900000000000000" pitchFamily="18" charset="-128"/>
              </a:rPr>
              <a:t>多義的な可能性について考察することを目的としています。その上で、単に</a:t>
            </a:r>
            <a:r>
              <a:rPr lang="ja-JP" altLang="en-US" sz="1500" dirty="0">
                <a:latin typeface="HGP明朝E" panose="02020900000000000000" pitchFamily="18" charset="-128"/>
                <a:ea typeface="HGP明朝E" panose="02020900000000000000" pitchFamily="18" charset="-128"/>
              </a:rPr>
              <a:t>医療と</a:t>
            </a:r>
            <a:r>
              <a:rPr lang="ja-JP" altLang="en-US" sz="1500" dirty="0" smtClean="0">
                <a:latin typeface="HGP明朝E" panose="02020900000000000000" pitchFamily="18" charset="-128"/>
                <a:ea typeface="HGP明朝E" panose="02020900000000000000" pitchFamily="18" charset="-128"/>
              </a:rPr>
              <a:t>福祉の間に存在する「</a:t>
            </a:r>
            <a:r>
              <a:rPr lang="ja-JP" altLang="en-US" sz="1500" dirty="0">
                <a:latin typeface="HGP明朝E" panose="02020900000000000000" pitchFamily="18" charset="-128"/>
                <a:ea typeface="HGP明朝E" panose="02020900000000000000" pitchFamily="18" charset="-128"/>
              </a:rPr>
              <a:t>縦割り</a:t>
            </a:r>
            <a:r>
              <a:rPr lang="ja-JP" altLang="en-US" sz="1500" dirty="0" smtClean="0">
                <a:latin typeface="HGP明朝E" panose="02020900000000000000" pitchFamily="18" charset="-128"/>
                <a:ea typeface="HGP明朝E" panose="02020900000000000000" pitchFamily="18" charset="-128"/>
              </a:rPr>
              <a:t>」の制約から脱却することのみにとどまらず、フォーマル、そして、インフォーマルな介護資源</a:t>
            </a:r>
            <a:r>
              <a:rPr lang="ja-JP" altLang="en-US" sz="1500" dirty="0">
                <a:latin typeface="HGP明朝E" panose="02020900000000000000" pitchFamily="18" charset="-128"/>
                <a:ea typeface="HGP明朝E" panose="02020900000000000000" pitchFamily="18" charset="-128"/>
              </a:rPr>
              <a:t>の</a:t>
            </a:r>
            <a:r>
              <a:rPr lang="ja-JP" altLang="en-US" sz="1500" dirty="0" smtClean="0">
                <a:latin typeface="HGP明朝E" panose="02020900000000000000" pitchFamily="18" charset="-128"/>
                <a:ea typeface="HGP明朝E" panose="02020900000000000000" pitchFamily="18" charset="-128"/>
              </a:rPr>
              <a:t>融合を果たすには何を成すべきかを顕在化する</a:t>
            </a:r>
            <a:r>
              <a:rPr lang="en-US" altLang="ja-JP" sz="1500" dirty="0" smtClean="0">
                <a:latin typeface="HGP明朝E" panose="02020900000000000000" pitchFamily="18" charset="-128"/>
                <a:ea typeface="HGP明朝E" panose="02020900000000000000" pitchFamily="18" charset="-128"/>
              </a:rPr>
              <a:t>―</a:t>
            </a:r>
            <a:r>
              <a:rPr lang="ja-JP" altLang="en-US" sz="1500" dirty="0">
                <a:latin typeface="HGP明朝E" panose="02020900000000000000" pitchFamily="18" charset="-128"/>
                <a:ea typeface="HGP明朝E" panose="02020900000000000000" pitchFamily="18" charset="-128"/>
              </a:rPr>
              <a:t>と</a:t>
            </a:r>
            <a:r>
              <a:rPr lang="ja-JP" altLang="en-US" sz="1500" dirty="0" smtClean="0">
                <a:latin typeface="HGP明朝E" panose="02020900000000000000" pitchFamily="18" charset="-128"/>
                <a:ea typeface="HGP明朝E" panose="02020900000000000000" pitchFamily="18" charset="-128"/>
              </a:rPr>
              <a:t>いった意味合いも</a:t>
            </a:r>
            <a:r>
              <a:rPr lang="ja-JP" altLang="en-US" sz="1500" dirty="0">
                <a:latin typeface="HGP明朝E" panose="02020900000000000000" pitchFamily="18" charset="-128"/>
                <a:ea typeface="HGP明朝E" panose="02020900000000000000" pitchFamily="18" charset="-128"/>
              </a:rPr>
              <a:t>内包して</a:t>
            </a:r>
            <a:r>
              <a:rPr lang="ja-JP" altLang="en-US" sz="1500" dirty="0" smtClean="0">
                <a:latin typeface="HGP明朝E" panose="02020900000000000000" pitchFamily="18" charset="-128"/>
                <a:ea typeface="HGP明朝E" panose="02020900000000000000" pitchFamily="18" charset="-128"/>
              </a:rPr>
              <a:t>いるのです。</a:t>
            </a:r>
            <a:endParaRPr kumimoji="1" lang="ja-JP" altLang="en-US" sz="15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279985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solidFill>
                  <a:schemeClr val="tx1"/>
                </a:solidFill>
                <a:latin typeface="HGP明朝E" panose="02020900000000000000" pitchFamily="18" charset="-128"/>
                <a:ea typeface="HGP明朝E" panose="02020900000000000000" pitchFamily="18" charset="-128"/>
              </a:rPr>
              <a:t>顕在化された課題</a:t>
            </a:r>
            <a:endParaRPr kumimoji="1" lang="ja-JP" altLang="en-US" sz="3600" dirty="0">
              <a:solidFill>
                <a:schemeClr val="tx1"/>
              </a:solidFill>
              <a:latin typeface="HGP明朝E" panose="02020900000000000000" pitchFamily="18" charset="-128"/>
              <a:ea typeface="HGP明朝E" panose="02020900000000000000" pitchFamily="18" charset="-128"/>
            </a:endParaRPr>
          </a:p>
        </p:txBody>
      </p:sp>
      <p:sp>
        <p:nvSpPr>
          <p:cNvPr id="3" name="コンテンツ プレースホルダー 2"/>
          <p:cNvSpPr>
            <a:spLocks noGrp="1"/>
          </p:cNvSpPr>
          <p:nvPr>
            <p:ph sz="quarter" idx="1"/>
          </p:nvPr>
        </p:nvSpPr>
        <p:spPr/>
        <p:txBody>
          <a:bodyPr>
            <a:noAutofit/>
          </a:bodyPr>
          <a:lstStyle/>
          <a:p>
            <a:pPr marL="0" indent="0" algn="just">
              <a:buNone/>
            </a:pPr>
            <a:r>
              <a:rPr kumimoji="1" lang="ja-JP" altLang="en-US" sz="1200" dirty="0" smtClean="0">
                <a:latin typeface="HGP創英角ｺﾞｼｯｸUB" panose="020B0900000000000000" pitchFamily="50" charset="-128"/>
                <a:ea typeface="HGP創英角ｺﾞｼｯｸUB" panose="020B0900000000000000" pitchFamily="50" charset="-128"/>
              </a:rPr>
              <a:t>●「おかえり</a:t>
            </a:r>
            <a:r>
              <a:rPr kumimoji="1" lang="ja-JP" altLang="en-US" sz="1200" dirty="0" err="1" smtClean="0">
                <a:latin typeface="HGP創英角ｺﾞｼｯｸUB" panose="020B0900000000000000" pitchFamily="50" charset="-128"/>
                <a:ea typeface="HGP創英角ｺﾞｼｯｸUB" panose="020B0900000000000000" pitchFamily="50" charset="-128"/>
              </a:rPr>
              <a:t>なさい</a:t>
            </a:r>
            <a:r>
              <a:rPr kumimoji="1" lang="ja-JP" altLang="en-US" sz="1200" dirty="0" smtClean="0">
                <a:latin typeface="HGP創英角ｺﾞｼｯｸUB" panose="020B0900000000000000" pitchFamily="50" charset="-128"/>
                <a:ea typeface="HGP創英角ｺﾞｼｯｸUB" panose="020B0900000000000000" pitchFamily="50" charset="-128"/>
              </a:rPr>
              <a:t>プロジェクト」の総括的評価の仕組みづくり</a:t>
            </a:r>
            <a:endParaRPr kumimoji="1" lang="en-US" altLang="ja-JP" sz="1200" dirty="0" smtClean="0">
              <a:latin typeface="HGP創英角ｺﾞｼｯｸUB" panose="020B0900000000000000" pitchFamily="50" charset="-128"/>
              <a:ea typeface="HGP創英角ｺﾞｼｯｸUB" panose="020B0900000000000000" pitchFamily="50"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　このプロジェクトを評価するための成果指標</a:t>
            </a:r>
            <a:r>
              <a:rPr lang="ja-JP" altLang="en-US" sz="1200" dirty="0">
                <a:latin typeface="HGP明朝E" panose="02020900000000000000" pitchFamily="18" charset="-128"/>
                <a:ea typeface="HGP明朝E" panose="02020900000000000000" pitchFamily="18" charset="-128"/>
              </a:rPr>
              <a:t>の設定など総括的な評価の仕組みづくりが</a:t>
            </a:r>
            <a:r>
              <a:rPr lang="ja-JP" altLang="en-US" sz="1200" dirty="0" smtClean="0">
                <a:latin typeface="HGP明朝E" panose="02020900000000000000" pitchFamily="18" charset="-128"/>
                <a:ea typeface="HGP明朝E" panose="02020900000000000000" pitchFamily="18" charset="-128"/>
              </a:rPr>
              <a:t>求められます。</a:t>
            </a:r>
            <a:r>
              <a:rPr lang="ja-JP" altLang="en-US" sz="1200" dirty="0">
                <a:latin typeface="HGP明朝E" panose="02020900000000000000" pitchFamily="18" charset="-128"/>
                <a:ea typeface="HGP明朝E" panose="02020900000000000000" pitchFamily="18" charset="-128"/>
              </a:rPr>
              <a:t>現在、このプロジェクトの中核を担うのは</a:t>
            </a:r>
            <a:r>
              <a:rPr lang="ja-JP" altLang="en-US" sz="1200" dirty="0" smtClean="0">
                <a:latin typeface="HGP明朝E" panose="02020900000000000000" pitchFamily="18" charset="-128"/>
                <a:ea typeface="HGP明朝E" panose="02020900000000000000" pitchFamily="18" charset="-128"/>
              </a:rPr>
              <a:t>、たった一人の理学療法士です。煩雑な業務を抱える中、個人レベルの</a:t>
            </a:r>
            <a:r>
              <a:rPr lang="ja-JP" altLang="en-US" sz="1200" dirty="0">
                <a:latin typeface="HGP明朝E" panose="02020900000000000000" pitchFamily="18" charset="-128"/>
                <a:ea typeface="HGP明朝E" panose="02020900000000000000" pitchFamily="18" charset="-128"/>
              </a:rPr>
              <a:t>症例</a:t>
            </a:r>
            <a:r>
              <a:rPr lang="ja-JP" altLang="en-US" sz="1200" dirty="0" smtClean="0">
                <a:latin typeface="HGP明朝E" panose="02020900000000000000" pitchFamily="18" charset="-128"/>
                <a:ea typeface="HGP明朝E" panose="02020900000000000000" pitchFamily="18" charset="-128"/>
              </a:rPr>
              <a:t>検討や経験値にのみに頼っていたのでは、限られた結果</a:t>
            </a:r>
            <a:r>
              <a:rPr lang="ja-JP" altLang="en-US" sz="1200" dirty="0">
                <a:latin typeface="HGP明朝E" panose="02020900000000000000" pitchFamily="18" charset="-128"/>
                <a:ea typeface="HGP明朝E" panose="02020900000000000000" pitchFamily="18" charset="-128"/>
              </a:rPr>
              <a:t>や解決方法しか得られない恐れが</a:t>
            </a:r>
            <a:r>
              <a:rPr lang="ja-JP" altLang="en-US" sz="1200" dirty="0" smtClean="0">
                <a:latin typeface="HGP明朝E" panose="02020900000000000000" pitchFamily="18" charset="-128"/>
                <a:ea typeface="HGP明朝E" panose="02020900000000000000" pitchFamily="18" charset="-128"/>
              </a:rPr>
              <a:t>あります。スーパーバイズの仕組みや専門職によるケース検討会の組織化なども求められてくるでしょう。</a:t>
            </a:r>
            <a:endParaRPr lang="en-US" altLang="ja-JP" sz="1200" dirty="0" smtClean="0">
              <a:latin typeface="HGP明朝E" panose="02020900000000000000" pitchFamily="18" charset="-128"/>
              <a:ea typeface="HGP明朝E" panose="02020900000000000000" pitchFamily="18" charset="-128"/>
            </a:endParaRPr>
          </a:p>
          <a:p>
            <a:pPr marL="0" indent="0" algn="just">
              <a:buNone/>
            </a:pPr>
            <a:endParaRPr lang="en-US" altLang="ja-JP" sz="1200" dirty="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創英角ｺﾞｼｯｸUB" panose="020B0900000000000000" pitchFamily="50" charset="-128"/>
                <a:ea typeface="HGP創英角ｺﾞｼｯｸUB" panose="020B0900000000000000" pitchFamily="50" charset="-128"/>
              </a:rPr>
              <a:t>●ケースのアフターフォロー</a:t>
            </a:r>
            <a:endParaRPr lang="en-US" altLang="ja-JP" sz="1200" dirty="0" smtClean="0">
              <a:latin typeface="HGP創英角ｺﾞｼｯｸUB" panose="020B0900000000000000" pitchFamily="50" charset="-128"/>
              <a:ea typeface="HGP創英角ｺﾞｼｯｸUB" panose="020B0900000000000000" pitchFamily="50" charset="-128"/>
            </a:endParaRPr>
          </a:p>
          <a:p>
            <a:pPr marL="0" indent="0" algn="just">
              <a:buNone/>
            </a:pPr>
            <a:r>
              <a:rPr lang="ja-JP" altLang="en-US" sz="1200" dirty="0" smtClean="0">
                <a:latin typeface="HGP明朝E" panose="02020900000000000000" pitchFamily="18" charset="-128"/>
                <a:ea typeface="HGP明朝E" panose="02020900000000000000" pitchFamily="18" charset="-128"/>
              </a:rPr>
              <a:t>　「おかえり</a:t>
            </a:r>
            <a:r>
              <a:rPr lang="ja-JP" altLang="en-US" sz="1200" dirty="0" err="1" smtClean="0">
                <a:latin typeface="HGP明朝E" panose="02020900000000000000" pitchFamily="18" charset="-128"/>
                <a:ea typeface="HGP明朝E" panose="02020900000000000000" pitchFamily="18" charset="-128"/>
              </a:rPr>
              <a:t>なさい</a:t>
            </a:r>
            <a:r>
              <a:rPr lang="ja-JP" altLang="en-US" sz="1200" dirty="0" smtClean="0">
                <a:latin typeface="HGP明朝E" panose="02020900000000000000" pitchFamily="18" charset="-128"/>
                <a:ea typeface="HGP明朝E" panose="02020900000000000000" pitchFamily="18" charset="-128"/>
              </a:rPr>
              <a:t>プロジェクト」の最終目標は、ケースを適正に地域社会へと引き継ぐことにあります。一方で、ケースを取り巻く環境は日々変化しています（身体的変化や物理的な環境の変化によって）。</a:t>
            </a:r>
            <a:r>
              <a:rPr lang="ja-JP" altLang="en-US" sz="1200" dirty="0">
                <a:latin typeface="HGP明朝E" panose="02020900000000000000" pitchFamily="18" charset="-128"/>
                <a:ea typeface="HGP明朝E" panose="02020900000000000000" pitchFamily="18" charset="-128"/>
              </a:rPr>
              <a:t>「自助」「互助」「共助」「公助」の</a:t>
            </a:r>
            <a:r>
              <a:rPr lang="en-US" altLang="ja-JP" sz="1200" dirty="0">
                <a:latin typeface="HGP明朝E" panose="02020900000000000000" pitchFamily="18" charset="-128"/>
                <a:ea typeface="HGP明朝E" panose="02020900000000000000" pitchFamily="18" charset="-128"/>
              </a:rPr>
              <a:t>4</a:t>
            </a:r>
            <a:r>
              <a:rPr lang="ja-JP" altLang="en-US" sz="1200" dirty="0" err="1">
                <a:latin typeface="HGP明朝E" panose="02020900000000000000" pitchFamily="18" charset="-128"/>
                <a:ea typeface="HGP明朝E" panose="02020900000000000000" pitchFamily="18" charset="-128"/>
              </a:rPr>
              <a:t>つの</a:t>
            </a:r>
            <a:r>
              <a:rPr lang="ja-JP" altLang="en-US" sz="1200" dirty="0">
                <a:latin typeface="HGP明朝E" panose="02020900000000000000" pitchFamily="18" charset="-128"/>
                <a:ea typeface="HGP明朝E" panose="02020900000000000000" pitchFamily="18" charset="-128"/>
              </a:rPr>
              <a:t>構成要素を有機的に</a:t>
            </a:r>
            <a:r>
              <a:rPr lang="ja-JP" altLang="en-US" sz="1200" dirty="0" smtClean="0">
                <a:latin typeface="HGP明朝E" panose="02020900000000000000" pitchFamily="18" charset="-128"/>
                <a:ea typeface="HGP明朝E" panose="02020900000000000000" pitchFamily="18" charset="-128"/>
              </a:rPr>
              <a:t>結合させるためには、どこかの領域に過重な負担がかかっているようではいけません。当該ケース</a:t>
            </a:r>
            <a:r>
              <a:rPr lang="ja-JP" altLang="en-US" sz="1200" dirty="0">
                <a:latin typeface="HGP明朝E" panose="02020900000000000000" pitchFamily="18" charset="-128"/>
                <a:ea typeface="HGP明朝E" panose="02020900000000000000" pitchFamily="18" charset="-128"/>
              </a:rPr>
              <a:t>に対する「自助」「互助」「共助」「公助」</a:t>
            </a:r>
            <a:r>
              <a:rPr lang="ja-JP" altLang="en-US" sz="1200" dirty="0" smtClean="0">
                <a:latin typeface="HGP明朝E" panose="02020900000000000000" pitchFamily="18" charset="-128"/>
                <a:ea typeface="HGP明朝E" panose="02020900000000000000" pitchFamily="18" charset="-128"/>
              </a:rPr>
              <a:t>の関与が適切におこなわれているか、それぞれの領域が丁寧にモニタリングをおこない、それを処遇</a:t>
            </a:r>
            <a:r>
              <a:rPr lang="ja-JP" altLang="en-US" sz="1200" smtClean="0">
                <a:latin typeface="HGP明朝E" panose="02020900000000000000" pitchFamily="18" charset="-128"/>
                <a:ea typeface="HGP明朝E" panose="02020900000000000000" pitchFamily="18" charset="-128"/>
              </a:rPr>
              <a:t>に反映させる必要</a:t>
            </a:r>
            <a:r>
              <a:rPr lang="ja-JP" altLang="en-US" sz="1200" dirty="0" smtClean="0">
                <a:latin typeface="HGP明朝E" panose="02020900000000000000" pitchFamily="18" charset="-128"/>
                <a:ea typeface="HGP明朝E" panose="02020900000000000000" pitchFamily="18" charset="-128"/>
              </a:rPr>
              <a:t>があります。必然的に、地域包括支援センターが実施する「地域ケア会議」の重要性もより増します。併せて、</a:t>
            </a:r>
            <a:r>
              <a:rPr lang="en-US" altLang="ja-JP" sz="1200" dirty="0" smtClean="0">
                <a:latin typeface="HGP明朝E" panose="02020900000000000000" pitchFamily="18" charset="-128"/>
                <a:ea typeface="HGP明朝E" panose="02020900000000000000" pitchFamily="18" charset="-128"/>
              </a:rPr>
              <a:t>M</a:t>
            </a:r>
            <a:r>
              <a:rPr lang="ja-JP" altLang="en-US" sz="1200" dirty="0" smtClean="0">
                <a:latin typeface="HGP明朝E" panose="02020900000000000000" pitchFamily="18" charset="-128"/>
                <a:ea typeface="HGP明朝E" panose="02020900000000000000" pitchFamily="18" charset="-128"/>
              </a:rPr>
              <a:t>さんの「自立歩行（歩行器）」に向けた新たな取り組みも始めなければなりません。</a:t>
            </a:r>
            <a:endParaRPr lang="en-US" altLang="ja-JP" sz="1200" dirty="0">
              <a:latin typeface="HGP明朝E" panose="02020900000000000000" pitchFamily="18" charset="-128"/>
              <a:ea typeface="HGP明朝E" panose="02020900000000000000" pitchFamily="18" charset="-128"/>
            </a:endParaRPr>
          </a:p>
          <a:p>
            <a:pPr marL="0" indent="0" algn="just">
              <a:buNone/>
            </a:pPr>
            <a:r>
              <a:rPr lang="ja-JP" altLang="en-US" sz="1200" dirty="0" smtClean="0">
                <a:latin typeface="HGP創英角ｺﾞｼｯｸUB" panose="020B0900000000000000" pitchFamily="50" charset="-128"/>
                <a:ea typeface="HGP創英角ｺﾞｼｯｸUB" panose="020B0900000000000000" pitchFamily="50" charset="-128"/>
              </a:rPr>
              <a:t>●地域住民とともの考えるケア（支援）</a:t>
            </a:r>
            <a:endParaRPr lang="en-US" altLang="ja-JP" sz="1200" dirty="0" smtClean="0">
              <a:latin typeface="HGP創英角ｺﾞｼｯｸUB" panose="020B0900000000000000" pitchFamily="50" charset="-128"/>
              <a:ea typeface="HGP創英角ｺﾞｼｯｸUB" panose="020B0900000000000000" pitchFamily="50" charset="-128"/>
            </a:endParaRPr>
          </a:p>
          <a:p>
            <a:pPr marL="0" indent="0" algn="just">
              <a:buNone/>
            </a:pPr>
            <a:r>
              <a:rPr lang="ja-JP" altLang="en-US" sz="1200" dirty="0">
                <a:latin typeface="HGS明朝E" panose="02020900000000000000" pitchFamily="18" charset="-128"/>
                <a:ea typeface="HGS明朝E" panose="02020900000000000000" pitchFamily="18" charset="-128"/>
              </a:rPr>
              <a:t>　</a:t>
            </a:r>
            <a:r>
              <a:rPr lang="ja-JP" altLang="en-US" sz="1200" dirty="0" smtClean="0">
                <a:latin typeface="HGS明朝E" panose="02020900000000000000" pitchFamily="18" charset="-128"/>
                <a:ea typeface="HGS明朝E" panose="02020900000000000000" pitchFamily="18" charset="-128"/>
              </a:rPr>
              <a:t>これまでの専門職とされる人材がケースをマネジメントする仕組みでは、住民を一社会資源として、どのように活用すればよいか</a:t>
            </a:r>
            <a:r>
              <a:rPr lang="en-US" altLang="ja-JP" sz="1200" dirty="0" smtClean="0">
                <a:latin typeface="HGS明朝E" panose="02020900000000000000" pitchFamily="18" charset="-128"/>
                <a:ea typeface="HGS明朝E" panose="02020900000000000000" pitchFamily="18" charset="-128"/>
              </a:rPr>
              <a:t>―</a:t>
            </a:r>
            <a:r>
              <a:rPr lang="ja-JP" altLang="en-US" sz="1200" dirty="0" smtClean="0">
                <a:latin typeface="HGS明朝E" panose="02020900000000000000" pitchFamily="18" charset="-128"/>
                <a:ea typeface="HGS明朝E" panose="02020900000000000000" pitchFamily="18" charset="-128"/>
              </a:rPr>
              <a:t>とい発想しか生まれてきません。そうではなく、その意思決定、つまり、住み慣れた地域社会の中でどのように生きていくのかという選択を住民の側に戻すことこそが、地域包括ケアの新しい理念なのではないでしょうか。</a:t>
            </a:r>
            <a:r>
              <a:rPr lang="ja-JP" altLang="en-US" sz="1200" dirty="0">
                <a:latin typeface="HGS明朝E" panose="02020900000000000000" pitchFamily="18" charset="-128"/>
                <a:ea typeface="HGS明朝E" panose="02020900000000000000" pitchFamily="18" charset="-128"/>
              </a:rPr>
              <a:t>医療・介護の専門職</a:t>
            </a:r>
            <a:r>
              <a:rPr lang="ja-JP" altLang="en-US" sz="1200" dirty="0" smtClean="0">
                <a:latin typeface="HGS明朝E" panose="02020900000000000000" pitchFamily="18" charset="-128"/>
                <a:ea typeface="HGS明朝E" panose="02020900000000000000" pitchFamily="18" charset="-128"/>
              </a:rPr>
              <a:t>が「</a:t>
            </a:r>
            <a:r>
              <a:rPr lang="ja-JP" altLang="en-US" sz="1200" dirty="0">
                <a:latin typeface="HGS明朝E" panose="02020900000000000000" pitchFamily="18" charset="-128"/>
                <a:ea typeface="HGS明朝E" panose="02020900000000000000" pitchFamily="18" charset="-128"/>
              </a:rPr>
              <a:t>フォーマルなサービス」を担い、近隣住民らによる</a:t>
            </a:r>
            <a:r>
              <a:rPr lang="ja-JP" altLang="en-US" sz="1200" dirty="0" smtClean="0">
                <a:latin typeface="HGS明朝E" panose="02020900000000000000" pitchFamily="18" charset="-128"/>
                <a:ea typeface="HGS明朝E" panose="02020900000000000000" pitchFamily="18" charset="-128"/>
              </a:rPr>
              <a:t>ボランタリーな活動が「</a:t>
            </a:r>
            <a:r>
              <a:rPr lang="ja-JP" altLang="en-US" sz="1200" dirty="0">
                <a:latin typeface="HGS明朝E" panose="02020900000000000000" pitchFamily="18" charset="-128"/>
                <a:ea typeface="HGS明朝E" panose="02020900000000000000" pitchFamily="18" charset="-128"/>
              </a:rPr>
              <a:t>インフォーマル」</a:t>
            </a:r>
            <a:r>
              <a:rPr lang="ja-JP" altLang="en-US" sz="1200" dirty="0" smtClean="0">
                <a:latin typeface="HGS明朝E" panose="02020900000000000000" pitchFamily="18" charset="-128"/>
                <a:ea typeface="HGS明朝E" panose="02020900000000000000" pitchFamily="18" charset="-128"/>
              </a:rPr>
              <a:t>なサービスだ</a:t>
            </a:r>
            <a:r>
              <a:rPr lang="ja-JP" altLang="en-US" sz="1200" dirty="0">
                <a:latin typeface="HGS明朝E" panose="02020900000000000000" pitchFamily="18" charset="-128"/>
                <a:ea typeface="HGS明朝E" panose="02020900000000000000" pitchFamily="18" charset="-128"/>
              </a:rPr>
              <a:t>とする単純な図式</a:t>
            </a:r>
            <a:r>
              <a:rPr lang="ja-JP" altLang="en-US" sz="1200" dirty="0" smtClean="0">
                <a:latin typeface="HGS明朝E" panose="02020900000000000000" pitchFamily="18" charset="-128"/>
                <a:ea typeface="HGS明朝E" panose="02020900000000000000" pitchFamily="18" charset="-128"/>
              </a:rPr>
              <a:t>では物事を捉えきれないとする所以はここにあります</a:t>
            </a:r>
            <a:r>
              <a:rPr lang="ja-JP" altLang="en-US" sz="1200" dirty="0">
                <a:latin typeface="HGS明朝E" panose="02020900000000000000" pitchFamily="18" charset="-128"/>
                <a:ea typeface="HGS明朝E" panose="02020900000000000000" pitchFamily="18" charset="-128"/>
              </a:rPr>
              <a:t>。</a:t>
            </a:r>
            <a:r>
              <a:rPr lang="ja-JP" altLang="en-US" sz="1200" dirty="0" smtClean="0">
                <a:latin typeface="HGS明朝E" panose="02020900000000000000" pitchFamily="18" charset="-128"/>
                <a:ea typeface="HGS明朝E" panose="02020900000000000000" pitchFamily="18" charset="-128"/>
              </a:rPr>
              <a:t>故に「地域</a:t>
            </a:r>
            <a:r>
              <a:rPr lang="ja-JP" altLang="en-US" sz="1200" dirty="0">
                <a:latin typeface="HGS明朝E" panose="02020900000000000000" pitchFamily="18" charset="-128"/>
                <a:ea typeface="HGS明朝E" panose="02020900000000000000" pitchFamily="18" charset="-128"/>
              </a:rPr>
              <a:t>住民とともの考えるケア（支援</a:t>
            </a:r>
            <a:r>
              <a:rPr lang="ja-JP" altLang="en-US" sz="1200" dirty="0" smtClean="0">
                <a:latin typeface="HGS明朝E" panose="02020900000000000000" pitchFamily="18" charset="-128"/>
                <a:ea typeface="HGS明朝E" panose="02020900000000000000" pitchFamily="18" charset="-128"/>
              </a:rPr>
              <a:t>）」をどのように今後構築していくか</a:t>
            </a:r>
            <a:r>
              <a:rPr lang="ja-JP" altLang="en-US" sz="1200" dirty="0">
                <a:latin typeface="HGS明朝E" panose="02020900000000000000" pitchFamily="18" charset="-128"/>
                <a:ea typeface="HGS明朝E" panose="02020900000000000000" pitchFamily="18" charset="-128"/>
              </a:rPr>
              <a:t>は、「おかえり</a:t>
            </a:r>
            <a:r>
              <a:rPr lang="ja-JP" altLang="en-US" sz="1200" dirty="0" err="1">
                <a:latin typeface="HGS明朝E" panose="02020900000000000000" pitchFamily="18" charset="-128"/>
                <a:ea typeface="HGS明朝E" panose="02020900000000000000" pitchFamily="18" charset="-128"/>
              </a:rPr>
              <a:t>なさい</a:t>
            </a:r>
            <a:r>
              <a:rPr lang="ja-JP" altLang="en-US" sz="1200" dirty="0">
                <a:latin typeface="HGS明朝E" panose="02020900000000000000" pitchFamily="18" charset="-128"/>
                <a:ea typeface="HGS明朝E" panose="02020900000000000000" pitchFamily="18" charset="-128"/>
              </a:rPr>
              <a:t>プロジェクト</a:t>
            </a:r>
            <a:r>
              <a:rPr lang="ja-JP" altLang="en-US" sz="1200" dirty="0" smtClean="0">
                <a:latin typeface="HGS明朝E" panose="02020900000000000000" pitchFamily="18" charset="-128"/>
                <a:ea typeface="HGS明朝E" panose="02020900000000000000" pitchFamily="18" charset="-128"/>
              </a:rPr>
              <a:t>」に課せられた大きな課題となるのです。おそらく「三浦市移民生活向上会議」にとっても一つの命題となるでしょう。</a:t>
            </a:r>
            <a:endParaRPr lang="ja-JP" altLang="en-US" sz="1200" dirty="0">
              <a:latin typeface="HGS明朝E" panose="02020900000000000000" pitchFamily="18" charset="-128"/>
              <a:ea typeface="HGS明朝E" panose="02020900000000000000" pitchFamily="18" charset="-128"/>
            </a:endParaRPr>
          </a:p>
          <a:p>
            <a:pPr marL="0" indent="0" algn="just">
              <a:buNone/>
            </a:pPr>
            <a:endParaRPr lang="ja-JP" altLang="en-US" sz="12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28652053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768</TotalTime>
  <Words>385</Words>
  <Application>Microsoft Office PowerPoint</Application>
  <PresentationFormat>画面に合わせる (4:3)</PresentationFormat>
  <Paragraphs>98</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スパイス</vt:lpstr>
      <vt:lpstr>PowerPoint プレゼンテーション</vt:lpstr>
      <vt:lpstr>事例Ｍさんの場合</vt:lpstr>
      <vt:lpstr>主訴</vt:lpstr>
      <vt:lpstr>居室の状況とトイレまでの動線</vt:lpstr>
      <vt:lpstr>トイレに移動できる体づくり</vt:lpstr>
      <vt:lpstr>特設リハビリテーションルームで、個々の利用者のニーズに基づいて「生活リハビリ」を実現</vt:lpstr>
      <vt:lpstr>チームアプローチ</vt:lpstr>
      <vt:lpstr>おかえりなさいプロジェクトは、地域包括ケアの実践である。</vt:lpstr>
      <vt:lpstr>顕在化された課題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jyoumu</dc:creator>
  <cp:lastModifiedBy>jyoumu</cp:lastModifiedBy>
  <cp:revision>83</cp:revision>
  <cp:lastPrinted>2015-07-02T01:06:58Z</cp:lastPrinted>
  <dcterms:created xsi:type="dcterms:W3CDTF">2015-06-29T05:05:09Z</dcterms:created>
  <dcterms:modified xsi:type="dcterms:W3CDTF">2015-07-16T04:19:27Z</dcterms:modified>
</cp:coreProperties>
</file>